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61" r:id="rId4"/>
    <p:sldId id="262" r:id="rId5"/>
    <p:sldId id="263"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97" r:id="rId24"/>
    <p:sldId id="298" r:id="rId25"/>
    <p:sldId id="286" r:id="rId26"/>
    <p:sldId id="288" r:id="rId27"/>
    <p:sldId id="289" r:id="rId28"/>
    <p:sldId id="290" r:id="rId29"/>
    <p:sldId id="291" r:id="rId30"/>
    <p:sldId id="292" r:id="rId31"/>
    <p:sldId id="293" r:id="rId32"/>
    <p:sldId id="294" r:id="rId33"/>
    <p:sldId id="295" r:id="rId34"/>
    <p:sldId id="296" r:id="rId35"/>
    <p:sldId id="268" r:id="rId36"/>
    <p:sldId id="25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B49B6-D083-4DBE-A913-CA860A2545EC}" type="datetimeFigureOut">
              <a:rPr lang="en-AU" smtClean="0"/>
              <a:t>4/05/2021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E6D7B-A6D8-4AB9-AF95-C65AB655EF94}"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6</a:t>
            </a:fld>
            <a:endParaRPr lang="en-US"/>
          </a:p>
        </p:txBody>
      </p:sp>
    </p:spTree>
    <p:extLst>
      <p:ext uri="{BB962C8B-B14F-4D97-AF65-F5344CB8AC3E}">
        <p14:creationId xmlns="" xmlns:p14="http://schemas.microsoft.com/office/powerpoint/2010/main" val="426582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6.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2709" y="5373216"/>
            <a:ext cx="8064387" cy="1077218"/>
          </a:xfrm>
          <a:prstGeom prst="rect">
            <a:avLst/>
          </a:prstGeom>
          <a:noFill/>
        </p:spPr>
        <p:txBody>
          <a:bodyPr wrap="none" rtlCol="0">
            <a:spAutoFit/>
          </a:bodyPr>
          <a:lstStyle/>
          <a:p>
            <a:pPr algn="ctr"/>
            <a:r>
              <a:rPr lang="en-AU" sz="3200" b="1" dirty="0" smtClean="0"/>
              <a:t>Transfer Balance Cap – What it is and why it is </a:t>
            </a:r>
          </a:p>
          <a:p>
            <a:pPr algn="ctr"/>
            <a:r>
              <a:rPr lang="en-AU" sz="3200" b="1" dirty="0" smtClean="0"/>
              <a:t>important for Trustees &amp; SMSF Auditors </a:t>
            </a:r>
            <a:endParaRPr lang="en-AU"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How dependent get affected by Balance Transfer Cap  - Section 294 -25(1) of ITAA</a:t>
            </a:r>
            <a:endParaRPr lang="en-AU" sz="2800" b="1" dirty="0"/>
          </a:p>
        </p:txBody>
      </p:sp>
      <p:sp>
        <p:nvSpPr>
          <p:cNvPr id="3" name="Content Placeholder 2"/>
          <p:cNvSpPr>
            <a:spLocks noGrp="1"/>
          </p:cNvSpPr>
          <p:nvPr>
            <p:ph idx="1"/>
          </p:nvPr>
        </p:nvSpPr>
        <p:spPr/>
        <p:txBody>
          <a:bodyPr>
            <a:normAutofit/>
          </a:bodyPr>
          <a:lstStyle/>
          <a:p>
            <a:pPr marL="0" indent="0">
              <a:buNone/>
            </a:pPr>
            <a:r>
              <a:rPr lang="en-AU" sz="2200" dirty="0" smtClean="0"/>
              <a:t>Where the deceased member’s interest is retained within the superannuation system and cashed to a dependant beneficiary </a:t>
            </a:r>
            <a:r>
              <a:rPr lang="en-AU" sz="2200" b="1" dirty="0" smtClean="0"/>
              <a:t>in the form of a death benefit income stream</a:t>
            </a:r>
            <a:r>
              <a:rPr lang="en-AU" sz="2200" dirty="0" smtClean="0"/>
              <a:t>, </a:t>
            </a:r>
            <a:r>
              <a:rPr lang="en-AU" sz="2200" b="1" dirty="0" smtClean="0">
                <a:solidFill>
                  <a:srgbClr val="FF0000"/>
                </a:solidFill>
              </a:rPr>
              <a:t>a </a:t>
            </a:r>
            <a:r>
              <a:rPr lang="en-AU" sz="2200" b="1" u="sng" dirty="0" smtClean="0">
                <a:solidFill>
                  <a:srgbClr val="FF0000"/>
                </a:solidFill>
              </a:rPr>
              <a:t>credit arises in the dependant beneficiary’s transfer balance account</a:t>
            </a:r>
            <a:r>
              <a:rPr lang="en-AU" sz="2200" dirty="0" smtClean="0"/>
              <a:t>.</a:t>
            </a:r>
          </a:p>
          <a:p>
            <a:pPr marL="0" indent="0">
              <a:buNone/>
            </a:pPr>
            <a:endParaRPr lang="en-AU" sz="2200" b="1" dirty="0" smtClean="0"/>
          </a:p>
          <a:p>
            <a:pPr marL="0" indent="0">
              <a:buNone/>
            </a:pPr>
            <a:r>
              <a:rPr lang="en-AU" sz="2200" b="1" dirty="0" smtClean="0"/>
              <a:t>A </a:t>
            </a:r>
            <a:r>
              <a:rPr lang="en-AU" sz="2200" b="1" dirty="0" smtClean="0"/>
              <a:t>death benefit income stream can either be reversionary or non-reversionary </a:t>
            </a:r>
          </a:p>
          <a:p>
            <a:endParaRPr lang="en-AU" sz="2200" dirty="0" smtClean="0"/>
          </a:p>
          <a:p>
            <a:pPr marL="0" indent="0">
              <a:buNone/>
            </a:pPr>
            <a:r>
              <a:rPr lang="en-AU" sz="2200" dirty="0" smtClean="0"/>
              <a:t>Note: Once Total Superannuation Balance (Not Transfer Balance Cap) has reached $</a:t>
            </a:r>
            <a:r>
              <a:rPr lang="en-AU" sz="2200" dirty="0" smtClean="0"/>
              <a:t>1.7 M (from 1</a:t>
            </a:r>
            <a:r>
              <a:rPr lang="en-AU" sz="2200" baseline="30000" dirty="0" smtClean="0"/>
              <a:t>st</a:t>
            </a:r>
            <a:r>
              <a:rPr lang="en-AU" sz="2200" dirty="0" smtClean="0"/>
              <a:t> July 2021) </a:t>
            </a:r>
            <a:r>
              <a:rPr lang="en-AU" sz="2200" dirty="0" smtClean="0"/>
              <a:t>– </a:t>
            </a:r>
            <a:r>
              <a:rPr lang="en-AU" sz="2200" b="1" dirty="0" smtClean="0"/>
              <a:t>No more non-concessional contributions allowed</a:t>
            </a:r>
            <a:r>
              <a:rPr lang="en-AU" sz="2200" dirty="0" smtClean="0"/>
              <a:t>.</a:t>
            </a:r>
          </a:p>
          <a:p>
            <a:endParaRPr lang="en-AU" dirty="0"/>
          </a:p>
        </p:txBody>
      </p:sp>
      <p:pic>
        <p:nvPicPr>
          <p:cNvPr id="4" name="Picture 3" descr="file-search.jpg"/>
          <p:cNvPicPr>
            <a:picLocks noChangeAspect="1"/>
          </p:cNvPicPr>
          <p:nvPr/>
        </p:nvPicPr>
        <p:blipFill>
          <a:blip r:embed="rId2" cstate="print"/>
          <a:stretch>
            <a:fillRect/>
          </a:stretch>
        </p:blipFill>
        <p:spPr>
          <a:xfrm>
            <a:off x="7668344" y="5369494"/>
            <a:ext cx="1475656" cy="12599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Reversionary Pension Vs Non- Reversionary Pension</a:t>
            </a:r>
            <a:endParaRPr lang="en-AU" sz="2800" b="1" dirty="0"/>
          </a:p>
        </p:txBody>
      </p:sp>
      <p:sp>
        <p:nvSpPr>
          <p:cNvPr id="3" name="Content Placeholder 2"/>
          <p:cNvSpPr>
            <a:spLocks noGrp="1"/>
          </p:cNvSpPr>
          <p:nvPr>
            <p:ph idx="1"/>
          </p:nvPr>
        </p:nvSpPr>
        <p:spPr/>
        <p:txBody>
          <a:bodyPr>
            <a:normAutofit fontScale="77500" lnSpcReduction="20000"/>
          </a:bodyPr>
          <a:lstStyle/>
          <a:p>
            <a:pPr>
              <a:buNone/>
            </a:pPr>
            <a:r>
              <a:rPr lang="en-AU" sz="2900" dirty="0" smtClean="0"/>
              <a:t>Conditions:</a:t>
            </a:r>
          </a:p>
          <a:p>
            <a:pPr>
              <a:buNone/>
            </a:pPr>
            <a:r>
              <a:rPr lang="en-AU" sz="2900" dirty="0" smtClean="0"/>
              <a:t>1  A reversionary death benefit income stream is a superannuation income stream that </a:t>
            </a:r>
            <a:r>
              <a:rPr lang="en-AU" sz="2900" b="1" dirty="0" smtClean="0"/>
              <a:t>reverts to the reversionary beneficiary </a:t>
            </a:r>
            <a:r>
              <a:rPr lang="en-AU" sz="2900" b="1" u="sng" dirty="0" smtClean="0">
                <a:solidFill>
                  <a:srgbClr val="FF0000"/>
                </a:solidFill>
              </a:rPr>
              <a:t>automatically</a:t>
            </a:r>
            <a:r>
              <a:rPr lang="en-AU" sz="2900" b="1" dirty="0" smtClean="0">
                <a:solidFill>
                  <a:srgbClr val="FF0000"/>
                </a:solidFill>
              </a:rPr>
              <a:t> </a:t>
            </a:r>
            <a:r>
              <a:rPr lang="en-AU" sz="2900" dirty="0" smtClean="0"/>
              <a:t>upon the member’s death – </a:t>
            </a:r>
          </a:p>
          <a:p>
            <a:pPr lvl="1"/>
            <a:r>
              <a:rPr lang="en-AU" sz="2900" dirty="0" smtClean="0"/>
              <a:t>Put in place - </a:t>
            </a:r>
            <a:r>
              <a:rPr lang="en-AU" sz="2900" b="1" dirty="0" smtClean="0">
                <a:solidFill>
                  <a:srgbClr val="FF0000"/>
                </a:solidFill>
              </a:rPr>
              <a:t>prior to the member’s death </a:t>
            </a:r>
            <a:r>
              <a:rPr lang="en-AU" sz="2900" dirty="0" smtClean="0"/>
              <a:t>. </a:t>
            </a:r>
          </a:p>
          <a:p>
            <a:pPr lvl="1"/>
            <a:r>
              <a:rPr lang="en-AU" sz="2900" dirty="0" smtClean="0"/>
              <a:t>Reverts because the </a:t>
            </a:r>
            <a:r>
              <a:rPr lang="en-AU" sz="2900" b="1" dirty="0" smtClean="0">
                <a:solidFill>
                  <a:srgbClr val="FF0000"/>
                </a:solidFill>
              </a:rPr>
              <a:t>governing rules or the agreement </a:t>
            </a:r>
            <a:r>
              <a:rPr lang="en-AU" sz="2900" dirty="0" smtClean="0"/>
              <a:t>under which the superannuation income stream is provided expressly provides for reversion </a:t>
            </a:r>
          </a:p>
          <a:p>
            <a:pPr lvl="1"/>
            <a:r>
              <a:rPr lang="en-AU" sz="2900" dirty="0" smtClean="0"/>
              <a:t>Reverts </a:t>
            </a:r>
            <a:r>
              <a:rPr lang="en-AU" sz="2900" b="1" u="sng" dirty="0" smtClean="0">
                <a:solidFill>
                  <a:srgbClr val="FF0000"/>
                </a:solidFill>
              </a:rPr>
              <a:t>not because </a:t>
            </a:r>
            <a:r>
              <a:rPr lang="en-AU" sz="2900" b="1" dirty="0" smtClean="0"/>
              <a:t>the trustee exercising a power or discretion</a:t>
            </a:r>
            <a:r>
              <a:rPr lang="en-AU" sz="2900" b="1" dirty="0" smtClean="0">
                <a:solidFill>
                  <a:srgbClr val="FF0000"/>
                </a:solidFill>
              </a:rPr>
              <a:t> </a:t>
            </a:r>
            <a:r>
              <a:rPr lang="en-AU" sz="2900" dirty="0" smtClean="0"/>
              <a:t>to determine a benefit in the beneficiary’s favour or it is mentioned in the Binding Death Benefit Nomination (BDBN)</a:t>
            </a:r>
          </a:p>
          <a:p>
            <a:pPr>
              <a:buNone/>
            </a:pPr>
            <a:r>
              <a:rPr lang="en-AU" sz="2900" dirty="0" smtClean="0"/>
              <a:t>Or </a:t>
            </a:r>
          </a:p>
          <a:p>
            <a:pPr>
              <a:buNone/>
            </a:pPr>
            <a:r>
              <a:rPr lang="en-AU" sz="2900" dirty="0" smtClean="0"/>
              <a:t>2. superannuation income stream </a:t>
            </a:r>
            <a:r>
              <a:rPr lang="en-AU" sz="2900" b="1" dirty="0" smtClean="0">
                <a:solidFill>
                  <a:srgbClr val="FF0000"/>
                </a:solidFill>
              </a:rPr>
              <a:t>ceases on the member’s death</a:t>
            </a:r>
            <a:r>
              <a:rPr lang="en-AU" sz="2900" dirty="0" smtClean="0"/>
              <a:t>. </a:t>
            </a:r>
          </a:p>
          <a:p>
            <a:endParaRPr lang="en-AU" dirty="0" smtClean="0"/>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ormAutofit/>
          </a:bodyPr>
          <a:lstStyle/>
          <a:p>
            <a:pPr algn="l"/>
            <a:r>
              <a:rPr lang="en-AU" sz="2800" b="1" dirty="0" smtClean="0"/>
              <a:t>Non- Reversionary Death Benefit Pensions</a:t>
            </a:r>
            <a:endParaRPr lang="en-AU" sz="2800" b="1" dirty="0"/>
          </a:p>
        </p:txBody>
      </p:sp>
      <p:sp>
        <p:nvSpPr>
          <p:cNvPr id="3" name="Content Placeholder 2"/>
          <p:cNvSpPr>
            <a:spLocks noGrp="1"/>
          </p:cNvSpPr>
          <p:nvPr>
            <p:ph idx="1"/>
          </p:nvPr>
        </p:nvSpPr>
        <p:spPr>
          <a:xfrm>
            <a:off x="755576" y="1484784"/>
            <a:ext cx="7132320" cy="3584448"/>
          </a:xfrm>
        </p:spPr>
        <p:txBody>
          <a:bodyPr>
            <a:normAutofit fontScale="77500" lnSpcReduction="20000"/>
          </a:bodyPr>
          <a:lstStyle/>
          <a:p>
            <a:pPr marL="0" indent="0">
              <a:buNone/>
            </a:pPr>
            <a:r>
              <a:rPr lang="en-AU" sz="2900" dirty="0" smtClean="0"/>
              <a:t>A non-reversionary </a:t>
            </a:r>
            <a:r>
              <a:rPr lang="en-AU" sz="2900" dirty="0" smtClean="0"/>
              <a:t>“</a:t>
            </a:r>
            <a:r>
              <a:rPr lang="en-AU" sz="2900" b="1" dirty="0" smtClean="0"/>
              <a:t>death </a:t>
            </a:r>
            <a:r>
              <a:rPr lang="en-AU" sz="2900" b="1" dirty="0" smtClean="0"/>
              <a:t>benefit income </a:t>
            </a:r>
            <a:r>
              <a:rPr lang="en-AU" sz="2900" b="1" dirty="0" smtClean="0"/>
              <a:t>stream</a:t>
            </a:r>
            <a:r>
              <a:rPr lang="en-AU" sz="2900" dirty="0" smtClean="0"/>
              <a:t>” </a:t>
            </a:r>
            <a:r>
              <a:rPr lang="en-AU" sz="2900" dirty="0" smtClean="0"/>
              <a:t>is </a:t>
            </a:r>
            <a:r>
              <a:rPr lang="en-AU" sz="2900" b="1" dirty="0" smtClean="0">
                <a:solidFill>
                  <a:srgbClr val="FF0000"/>
                </a:solidFill>
              </a:rPr>
              <a:t>a new superannuation income stream </a:t>
            </a:r>
            <a:r>
              <a:rPr lang="en-AU" sz="2900" dirty="0" smtClean="0"/>
              <a:t>created and paid to the dependant beneficiary or beneficiaries.</a:t>
            </a:r>
          </a:p>
          <a:p>
            <a:endParaRPr lang="en-AU" sz="2900" dirty="0" smtClean="0"/>
          </a:p>
          <a:p>
            <a:pPr>
              <a:buNone/>
            </a:pPr>
            <a:r>
              <a:rPr lang="en-AU" sz="2900" b="1" dirty="0" smtClean="0"/>
              <a:t>Conditions:</a:t>
            </a:r>
          </a:p>
          <a:p>
            <a:pPr>
              <a:buNone/>
            </a:pPr>
            <a:r>
              <a:rPr lang="en-AU" sz="2900" b="1" dirty="0" smtClean="0">
                <a:solidFill>
                  <a:srgbClr val="FF0000"/>
                </a:solidFill>
              </a:rPr>
              <a:t>If </a:t>
            </a:r>
            <a:r>
              <a:rPr lang="en-AU" sz="2900" b="1" dirty="0" smtClean="0">
                <a:solidFill>
                  <a:srgbClr val="FF0000"/>
                </a:solidFill>
              </a:rPr>
              <a:t>the trustee has the power or discretion </a:t>
            </a:r>
            <a:r>
              <a:rPr lang="en-AU" sz="2900" dirty="0" smtClean="0"/>
              <a:t>to determine: </a:t>
            </a:r>
          </a:p>
          <a:p>
            <a:pPr lvl="1"/>
            <a:r>
              <a:rPr lang="en-AU" sz="2900" dirty="0" smtClean="0"/>
              <a:t> to whom the death benefit is paid </a:t>
            </a:r>
          </a:p>
          <a:p>
            <a:pPr lvl="1"/>
            <a:r>
              <a:rPr lang="en-AU" sz="2900" dirty="0" smtClean="0"/>
              <a:t> the form in which the death benefit will be paid (for example as a superannuation lump sum or a superannuation income stream), or </a:t>
            </a:r>
          </a:p>
          <a:p>
            <a:pPr lvl="1"/>
            <a:r>
              <a:rPr lang="en-AU" sz="2900" dirty="0" smtClean="0"/>
              <a:t>the amount of the death benefit paid. </a:t>
            </a:r>
          </a:p>
          <a:p>
            <a:endParaRPr lang="en-AU" dirty="0" smtClean="0"/>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85750" y="2895600"/>
            <a:ext cx="6172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71550" y="1524000"/>
            <a:ext cx="0" cy="2819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9552" y="1124744"/>
            <a:ext cx="1209049" cy="338554"/>
          </a:xfrm>
          <a:prstGeom prst="rect">
            <a:avLst/>
          </a:prstGeom>
          <a:noFill/>
        </p:spPr>
        <p:txBody>
          <a:bodyPr wrap="none" rtlCol="0">
            <a:spAutoFit/>
          </a:bodyPr>
          <a:lstStyle/>
          <a:p>
            <a:r>
              <a:rPr lang="en-AU" sz="1600" dirty="0" smtClean="0"/>
              <a:t>1</a:t>
            </a:r>
            <a:r>
              <a:rPr lang="en-AU" sz="1600" baseline="30000" dirty="0" smtClean="0"/>
              <a:t>st</a:t>
            </a:r>
            <a:r>
              <a:rPr lang="en-AU" sz="1600" dirty="0" smtClean="0"/>
              <a:t> July 2005</a:t>
            </a:r>
            <a:endParaRPr lang="en-AU" sz="1600" dirty="0"/>
          </a:p>
        </p:txBody>
      </p:sp>
      <p:sp>
        <p:nvSpPr>
          <p:cNvPr id="9" name="TextBox 8"/>
          <p:cNvSpPr txBox="1"/>
          <p:nvPr/>
        </p:nvSpPr>
        <p:spPr>
          <a:xfrm>
            <a:off x="285751" y="4343400"/>
            <a:ext cx="1801006" cy="830997"/>
          </a:xfrm>
          <a:prstGeom prst="rect">
            <a:avLst/>
          </a:prstGeom>
          <a:noFill/>
        </p:spPr>
        <p:txBody>
          <a:bodyPr wrap="none" rtlCol="0">
            <a:spAutoFit/>
          </a:bodyPr>
          <a:lstStyle/>
          <a:p>
            <a:r>
              <a:rPr lang="en-AU" sz="1600" dirty="0" smtClean="0"/>
              <a:t>Harry Commences</a:t>
            </a:r>
          </a:p>
          <a:p>
            <a:r>
              <a:rPr lang="en-AU" sz="1600" dirty="0" smtClean="0"/>
              <a:t>Pension</a:t>
            </a:r>
          </a:p>
          <a:p>
            <a:r>
              <a:rPr lang="en-AU" sz="1600" dirty="0" smtClean="0"/>
              <a:t>(Non-Reversionary)</a:t>
            </a:r>
            <a:endParaRPr lang="en-AU" sz="1600" dirty="0"/>
          </a:p>
        </p:txBody>
      </p:sp>
      <p:cxnSp>
        <p:nvCxnSpPr>
          <p:cNvPr id="10" name="Straight Connector 9"/>
          <p:cNvCxnSpPr/>
          <p:nvPr/>
        </p:nvCxnSpPr>
        <p:spPr>
          <a:xfrm>
            <a:off x="3086100" y="1600200"/>
            <a:ext cx="0" cy="28194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1124744"/>
            <a:ext cx="1383136" cy="338554"/>
          </a:xfrm>
          <a:prstGeom prst="rect">
            <a:avLst/>
          </a:prstGeom>
          <a:noFill/>
        </p:spPr>
        <p:txBody>
          <a:bodyPr wrap="none" rtlCol="0">
            <a:spAutoFit/>
          </a:bodyPr>
          <a:lstStyle/>
          <a:p>
            <a:r>
              <a:rPr lang="en-AU" sz="1600" dirty="0" smtClean="0"/>
              <a:t>19</a:t>
            </a:r>
            <a:r>
              <a:rPr lang="en-AU" sz="1600" baseline="30000" dirty="0" smtClean="0"/>
              <a:t>th</a:t>
            </a:r>
            <a:r>
              <a:rPr lang="en-AU" sz="1600" dirty="0" smtClean="0"/>
              <a:t> May 2009</a:t>
            </a:r>
            <a:endParaRPr lang="en-AU" sz="1600" dirty="0"/>
          </a:p>
        </p:txBody>
      </p:sp>
      <p:sp>
        <p:nvSpPr>
          <p:cNvPr id="12" name="TextBox 11"/>
          <p:cNvSpPr txBox="1"/>
          <p:nvPr/>
        </p:nvSpPr>
        <p:spPr>
          <a:xfrm>
            <a:off x="2286001" y="4419600"/>
            <a:ext cx="2102563" cy="830997"/>
          </a:xfrm>
          <a:prstGeom prst="rect">
            <a:avLst/>
          </a:prstGeom>
          <a:noFill/>
        </p:spPr>
        <p:txBody>
          <a:bodyPr wrap="none" rtlCol="0">
            <a:spAutoFit/>
          </a:bodyPr>
          <a:lstStyle/>
          <a:p>
            <a:r>
              <a:rPr lang="en-AU" sz="1600" dirty="0" smtClean="0"/>
              <a:t>Harry lodges BDBN </a:t>
            </a:r>
          </a:p>
          <a:p>
            <a:r>
              <a:rPr lang="en-AU" sz="1600" dirty="0" smtClean="0"/>
              <a:t>to Trustee to pay super</a:t>
            </a:r>
          </a:p>
          <a:p>
            <a:r>
              <a:rPr lang="en-AU" sz="1600" dirty="0" smtClean="0"/>
              <a:t>To his wife Mary</a:t>
            </a:r>
            <a:endParaRPr lang="en-AU" sz="1600" dirty="0"/>
          </a:p>
        </p:txBody>
      </p:sp>
      <p:cxnSp>
        <p:nvCxnSpPr>
          <p:cNvPr id="13" name="Straight Connector 12"/>
          <p:cNvCxnSpPr/>
          <p:nvPr/>
        </p:nvCxnSpPr>
        <p:spPr>
          <a:xfrm>
            <a:off x="5148064" y="1484784"/>
            <a:ext cx="0" cy="2819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27984" y="1124744"/>
            <a:ext cx="1445332" cy="338554"/>
          </a:xfrm>
          <a:prstGeom prst="rect">
            <a:avLst/>
          </a:prstGeom>
          <a:noFill/>
        </p:spPr>
        <p:txBody>
          <a:bodyPr wrap="none" rtlCol="0">
            <a:spAutoFit/>
          </a:bodyPr>
          <a:lstStyle/>
          <a:p>
            <a:r>
              <a:rPr lang="en-AU" sz="1600" dirty="0" smtClean="0"/>
              <a:t>10</a:t>
            </a:r>
            <a:r>
              <a:rPr lang="en-AU" sz="1600" baseline="30000" dirty="0" smtClean="0"/>
              <a:t>th</a:t>
            </a:r>
            <a:r>
              <a:rPr lang="en-AU" sz="1600" dirty="0" smtClean="0"/>
              <a:t> Sept. </a:t>
            </a:r>
            <a:r>
              <a:rPr lang="en-AU" sz="1600" dirty="0" smtClean="0"/>
              <a:t>2020</a:t>
            </a:r>
            <a:endParaRPr lang="en-AU" sz="1600" dirty="0"/>
          </a:p>
        </p:txBody>
      </p:sp>
      <p:sp>
        <p:nvSpPr>
          <p:cNvPr id="15" name="TextBox 14"/>
          <p:cNvSpPr txBox="1"/>
          <p:nvPr/>
        </p:nvSpPr>
        <p:spPr>
          <a:xfrm>
            <a:off x="4499992" y="4365104"/>
            <a:ext cx="1481368" cy="584775"/>
          </a:xfrm>
          <a:prstGeom prst="rect">
            <a:avLst/>
          </a:prstGeom>
          <a:noFill/>
        </p:spPr>
        <p:txBody>
          <a:bodyPr wrap="none" rtlCol="0">
            <a:spAutoFit/>
          </a:bodyPr>
          <a:lstStyle/>
          <a:p>
            <a:r>
              <a:rPr lang="en-AU" sz="1600" dirty="0" smtClean="0"/>
              <a:t>Harry Dies</a:t>
            </a:r>
          </a:p>
          <a:p>
            <a:r>
              <a:rPr lang="en-AU" sz="1600" b="1" dirty="0" smtClean="0">
                <a:solidFill>
                  <a:srgbClr val="FF0000"/>
                </a:solidFill>
              </a:rPr>
              <a:t>Pension Ceases</a:t>
            </a:r>
            <a:endParaRPr lang="en-AU" sz="1600" b="1" dirty="0">
              <a:solidFill>
                <a:srgbClr val="FF0000"/>
              </a:solidFill>
            </a:endParaRPr>
          </a:p>
        </p:txBody>
      </p:sp>
      <p:cxnSp>
        <p:nvCxnSpPr>
          <p:cNvPr id="16" name="Straight Connector 15"/>
          <p:cNvCxnSpPr/>
          <p:nvPr/>
        </p:nvCxnSpPr>
        <p:spPr>
          <a:xfrm>
            <a:off x="6444208" y="1484784"/>
            <a:ext cx="72008" cy="332345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12160" y="1124744"/>
            <a:ext cx="1364476" cy="338554"/>
          </a:xfrm>
          <a:prstGeom prst="rect">
            <a:avLst/>
          </a:prstGeom>
          <a:noFill/>
        </p:spPr>
        <p:txBody>
          <a:bodyPr wrap="none" rtlCol="0">
            <a:spAutoFit/>
          </a:bodyPr>
          <a:lstStyle/>
          <a:p>
            <a:r>
              <a:rPr lang="en-AU" sz="1600" dirty="0" smtClean="0"/>
              <a:t>15</a:t>
            </a:r>
            <a:r>
              <a:rPr lang="en-AU" sz="1600" baseline="30000" dirty="0" smtClean="0"/>
              <a:t>th</a:t>
            </a:r>
            <a:r>
              <a:rPr lang="en-AU" sz="1600" dirty="0" smtClean="0"/>
              <a:t> Oct. </a:t>
            </a:r>
            <a:r>
              <a:rPr lang="en-AU" sz="1600" dirty="0" smtClean="0"/>
              <a:t>2020</a:t>
            </a:r>
            <a:endParaRPr lang="en-AU" sz="1600" dirty="0"/>
          </a:p>
        </p:txBody>
      </p:sp>
      <p:sp>
        <p:nvSpPr>
          <p:cNvPr id="18" name="TextBox 17"/>
          <p:cNvSpPr txBox="1"/>
          <p:nvPr/>
        </p:nvSpPr>
        <p:spPr>
          <a:xfrm>
            <a:off x="5796136" y="5013176"/>
            <a:ext cx="2009909" cy="1477328"/>
          </a:xfrm>
          <a:prstGeom prst="rect">
            <a:avLst/>
          </a:prstGeom>
          <a:noFill/>
        </p:spPr>
        <p:txBody>
          <a:bodyPr wrap="none" rtlCol="0">
            <a:spAutoFit/>
          </a:bodyPr>
          <a:lstStyle/>
          <a:p>
            <a:r>
              <a:rPr lang="en-AU" dirty="0" smtClean="0"/>
              <a:t>Mary Requests </a:t>
            </a:r>
          </a:p>
          <a:p>
            <a:r>
              <a:rPr lang="en-AU" dirty="0" smtClean="0"/>
              <a:t>Trustees to pay </a:t>
            </a:r>
          </a:p>
          <a:p>
            <a:r>
              <a:rPr lang="en-AU" dirty="0" err="1" smtClean="0"/>
              <a:t>Harry’s</a:t>
            </a:r>
            <a:r>
              <a:rPr lang="en-AU" dirty="0" smtClean="0"/>
              <a:t> Super</a:t>
            </a:r>
          </a:p>
          <a:p>
            <a:r>
              <a:rPr lang="en-AU" b="1" dirty="0" smtClean="0"/>
              <a:t>As a Death Benefit </a:t>
            </a:r>
          </a:p>
          <a:p>
            <a:r>
              <a:rPr lang="en-AU" b="1" dirty="0" smtClean="0"/>
              <a:t>Pension</a:t>
            </a:r>
          </a:p>
        </p:txBody>
      </p:sp>
      <p:sp>
        <p:nvSpPr>
          <p:cNvPr id="19" name="TextBox 18"/>
          <p:cNvSpPr txBox="1"/>
          <p:nvPr/>
        </p:nvSpPr>
        <p:spPr>
          <a:xfrm>
            <a:off x="6732240" y="2636912"/>
            <a:ext cx="2189446" cy="1815882"/>
          </a:xfrm>
          <a:prstGeom prst="rect">
            <a:avLst/>
          </a:prstGeom>
          <a:noFill/>
          <a:ln>
            <a:solidFill>
              <a:srgbClr val="002060"/>
            </a:solidFill>
          </a:ln>
        </p:spPr>
        <p:txBody>
          <a:bodyPr wrap="none" rtlCol="0">
            <a:spAutoFit/>
          </a:bodyPr>
          <a:lstStyle/>
          <a:p>
            <a:r>
              <a:rPr lang="en-AU" sz="1400" dirty="0" smtClean="0"/>
              <a:t>Trustee can pay a Death </a:t>
            </a:r>
          </a:p>
          <a:p>
            <a:r>
              <a:rPr lang="en-AU" sz="1400" dirty="0" smtClean="0"/>
              <a:t>Benefit as a pension only </a:t>
            </a:r>
          </a:p>
          <a:p>
            <a:r>
              <a:rPr lang="en-AU" sz="1400" dirty="0" smtClean="0"/>
              <a:t>If the power and / or </a:t>
            </a:r>
          </a:p>
          <a:p>
            <a:r>
              <a:rPr lang="en-AU" sz="1400" dirty="0" smtClean="0"/>
              <a:t>Discretion to pay a death </a:t>
            </a:r>
          </a:p>
          <a:p>
            <a:r>
              <a:rPr lang="en-AU" sz="1400" dirty="0" smtClean="0"/>
              <a:t>Benefit as a pension</a:t>
            </a:r>
          </a:p>
          <a:p>
            <a:r>
              <a:rPr lang="en-AU" sz="1400" dirty="0" smtClean="0"/>
              <a:t>Or</a:t>
            </a:r>
          </a:p>
          <a:p>
            <a:r>
              <a:rPr lang="en-AU" sz="1400" dirty="0" smtClean="0"/>
              <a:t> it must pay a death benefit</a:t>
            </a:r>
          </a:p>
          <a:p>
            <a:r>
              <a:rPr lang="en-AU" sz="1400" dirty="0" smtClean="0"/>
              <a:t>Lump Sum</a:t>
            </a:r>
          </a:p>
        </p:txBody>
      </p:sp>
      <p:sp>
        <p:nvSpPr>
          <p:cNvPr id="20" name="Title 1"/>
          <p:cNvSpPr>
            <a:spLocks noGrp="1"/>
          </p:cNvSpPr>
          <p:nvPr>
            <p:ph type="title"/>
          </p:nvPr>
        </p:nvSpPr>
        <p:spPr>
          <a:xfrm>
            <a:off x="800100" y="304800"/>
            <a:ext cx="7132320" cy="599440"/>
          </a:xfrm>
        </p:spPr>
        <p:txBody>
          <a:bodyPr>
            <a:normAutofit/>
          </a:bodyPr>
          <a:lstStyle/>
          <a:p>
            <a:pPr algn="l"/>
            <a:r>
              <a:rPr lang="en-AU" sz="2800" b="1" dirty="0" smtClean="0"/>
              <a:t>Non- Reversionary Death Benefit Pension</a:t>
            </a:r>
            <a:endParaRPr lang="en-A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dirty="0" smtClean="0"/>
              <a:t/>
            </a:r>
            <a:br>
              <a:rPr lang="en-AU" dirty="0" smtClean="0"/>
            </a:br>
            <a:r>
              <a:rPr lang="en-AU" sz="2800" b="1" dirty="0" smtClean="0"/>
              <a:t>Administrative steps – Paying a Death Benefit </a:t>
            </a:r>
            <a:endParaRPr lang="en-AU" sz="2800" b="1" dirty="0"/>
          </a:p>
        </p:txBody>
      </p:sp>
      <p:sp>
        <p:nvSpPr>
          <p:cNvPr id="3" name="Content Placeholder 2"/>
          <p:cNvSpPr>
            <a:spLocks noGrp="1"/>
          </p:cNvSpPr>
          <p:nvPr>
            <p:ph idx="1"/>
          </p:nvPr>
        </p:nvSpPr>
        <p:spPr/>
        <p:txBody>
          <a:bodyPr/>
          <a:lstStyle/>
          <a:p>
            <a:endParaRPr lang="en-AU" dirty="0" smtClean="0"/>
          </a:p>
          <a:p>
            <a:pPr marL="502920" indent="-457200">
              <a:buFont typeface="+mj-lt"/>
              <a:buAutoNum type="arabicPeriod"/>
            </a:pPr>
            <a:r>
              <a:rPr lang="en-AU" sz="2000" b="1" dirty="0" smtClean="0">
                <a:solidFill>
                  <a:srgbClr val="FF0000"/>
                </a:solidFill>
              </a:rPr>
              <a:t>Confirming </a:t>
            </a:r>
            <a:r>
              <a:rPr lang="en-AU" sz="2000" dirty="0" smtClean="0"/>
              <a:t>that the reversionary beneficiary </a:t>
            </a:r>
            <a:r>
              <a:rPr lang="en-AU" sz="2000" b="1" dirty="0" smtClean="0">
                <a:solidFill>
                  <a:srgbClr val="FF0000"/>
                </a:solidFill>
              </a:rPr>
              <a:t>is a dependant beneficiary</a:t>
            </a:r>
            <a:endParaRPr lang="en-AU" sz="2000" dirty="0" smtClean="0"/>
          </a:p>
          <a:p>
            <a:pPr marL="502920" indent="-457200">
              <a:buFont typeface="+mj-lt"/>
              <a:buAutoNum type="arabicPeriod"/>
            </a:pPr>
            <a:r>
              <a:rPr lang="en-AU" sz="2000" dirty="0" smtClean="0"/>
              <a:t>Obtaining </a:t>
            </a:r>
            <a:r>
              <a:rPr lang="en-AU" sz="2000" b="1" dirty="0" smtClean="0">
                <a:solidFill>
                  <a:srgbClr val="FF0000"/>
                </a:solidFill>
              </a:rPr>
              <a:t>bank account </a:t>
            </a:r>
            <a:r>
              <a:rPr lang="en-AU" sz="2000" dirty="0" smtClean="0"/>
              <a:t>details </a:t>
            </a:r>
          </a:p>
          <a:p>
            <a:pPr marL="502920" indent="-457200">
              <a:buFont typeface="+mj-lt"/>
              <a:buAutoNum type="arabicPeriod"/>
            </a:pPr>
            <a:r>
              <a:rPr lang="en-AU" sz="2000" b="1" dirty="0" smtClean="0">
                <a:solidFill>
                  <a:srgbClr val="FF0000"/>
                </a:solidFill>
              </a:rPr>
              <a:t>Adding them a member </a:t>
            </a:r>
            <a:r>
              <a:rPr lang="en-AU" sz="2000" dirty="0" smtClean="0"/>
              <a:t>of the SMSF if not a member </a:t>
            </a:r>
          </a:p>
          <a:p>
            <a:endParaRPr lang="en-AU" dirty="0"/>
          </a:p>
        </p:txBody>
      </p:sp>
      <p:pic>
        <p:nvPicPr>
          <p:cNvPr id="5" name="Picture 4" descr="desk-602975.jpg"/>
          <p:cNvPicPr>
            <a:picLocks noChangeAspect="1"/>
          </p:cNvPicPr>
          <p:nvPr/>
        </p:nvPicPr>
        <p:blipFill>
          <a:blip r:embed="rId2" cstate="print"/>
          <a:stretch>
            <a:fillRect/>
          </a:stretch>
        </p:blipFill>
        <p:spPr>
          <a:xfrm>
            <a:off x="6999327" y="0"/>
            <a:ext cx="2144673" cy="190844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8229600" cy="1143000"/>
          </a:xfrm>
        </p:spPr>
        <p:txBody>
          <a:bodyPr>
            <a:normAutofit/>
          </a:bodyPr>
          <a:lstStyle/>
          <a:p>
            <a:pPr algn="l"/>
            <a:r>
              <a:rPr lang="en-AU" sz="2800" b="1" dirty="0" smtClean="0"/>
              <a:t>Death </a:t>
            </a:r>
            <a:r>
              <a:rPr lang="en-AU" sz="2800" b="1" dirty="0" smtClean="0"/>
              <a:t>benefit pensions Vs reversionary pensions </a:t>
            </a:r>
            <a:endParaRPr lang="en-AU" sz="2800" b="1" dirty="0"/>
          </a:p>
        </p:txBody>
      </p:sp>
      <p:sp>
        <p:nvSpPr>
          <p:cNvPr id="3" name="Content Placeholder 2"/>
          <p:cNvSpPr>
            <a:spLocks noGrp="1"/>
          </p:cNvSpPr>
          <p:nvPr>
            <p:ph idx="1"/>
          </p:nvPr>
        </p:nvSpPr>
        <p:spPr>
          <a:xfrm>
            <a:off x="899592" y="1340768"/>
            <a:ext cx="7132320" cy="4968552"/>
          </a:xfrm>
        </p:spPr>
        <p:txBody>
          <a:bodyPr>
            <a:normAutofit fontScale="40000" lnSpcReduction="20000"/>
          </a:bodyPr>
          <a:lstStyle/>
          <a:p>
            <a:pPr marL="0" indent="0">
              <a:buNone/>
            </a:pPr>
            <a:r>
              <a:rPr lang="en-AU" sz="5000" dirty="0" smtClean="0"/>
              <a:t>Transfer balance </a:t>
            </a:r>
            <a:r>
              <a:rPr lang="en-AU" sz="5000" b="1" dirty="0" smtClean="0">
                <a:solidFill>
                  <a:srgbClr val="FF0000"/>
                </a:solidFill>
              </a:rPr>
              <a:t>credit arises in your transfer balance account  </a:t>
            </a:r>
            <a:r>
              <a:rPr lang="en-AU" sz="5000" dirty="0" smtClean="0"/>
              <a:t>(Section 294-25(1) of ITAA) in both cases as the death benefit pension is in retirement phase from 1</a:t>
            </a:r>
            <a:r>
              <a:rPr lang="en-AU" sz="5000" baseline="30000" dirty="0" smtClean="0"/>
              <a:t>st</a:t>
            </a:r>
            <a:r>
              <a:rPr lang="en-AU" sz="5000" dirty="0" smtClean="0"/>
              <a:t> July 17</a:t>
            </a:r>
          </a:p>
          <a:p>
            <a:pPr>
              <a:buNone/>
            </a:pPr>
            <a:r>
              <a:rPr lang="en-AU" sz="5000" dirty="0" smtClean="0"/>
              <a:t> </a:t>
            </a:r>
            <a:endParaRPr lang="en-AU" sz="5000" dirty="0" smtClean="0"/>
          </a:p>
          <a:p>
            <a:pPr>
              <a:buNone/>
            </a:pPr>
            <a:r>
              <a:rPr lang="en-AU" sz="5000" b="1" dirty="0" smtClean="0">
                <a:solidFill>
                  <a:srgbClr val="FF0000"/>
                </a:solidFill>
              </a:rPr>
              <a:t>The </a:t>
            </a:r>
            <a:r>
              <a:rPr lang="en-AU" sz="5000" b="1" dirty="0" smtClean="0">
                <a:solidFill>
                  <a:srgbClr val="FF0000"/>
                </a:solidFill>
              </a:rPr>
              <a:t>time at which the credit arises for reversionary pension </a:t>
            </a:r>
            <a:r>
              <a:rPr lang="en-AU" sz="5000" dirty="0" smtClean="0"/>
              <a:t>is: </a:t>
            </a:r>
          </a:p>
          <a:p>
            <a:r>
              <a:rPr lang="en-AU" sz="5000" dirty="0" smtClean="0"/>
              <a:t>(a) for death benefit income streams commencing before 1 July 2017 </a:t>
            </a:r>
            <a:r>
              <a:rPr lang="en-AU" sz="5000" dirty="0" smtClean="0"/>
              <a:t> the </a:t>
            </a:r>
            <a:r>
              <a:rPr lang="en-AU" sz="5000" dirty="0" smtClean="0"/>
              <a:t>later of 1 July 2017 or 12 months from the day the death benefit income </a:t>
            </a:r>
            <a:r>
              <a:rPr lang="en-AU" sz="5000" dirty="0" smtClean="0"/>
              <a:t>stream </a:t>
            </a:r>
            <a:r>
              <a:rPr lang="en-AU" sz="5000" dirty="0" smtClean="0"/>
              <a:t>first became payable, and </a:t>
            </a:r>
            <a:endParaRPr lang="en-AU" sz="5000" dirty="0" smtClean="0"/>
          </a:p>
          <a:p>
            <a:endParaRPr lang="en-AU" sz="5000" dirty="0" smtClean="0"/>
          </a:p>
          <a:p>
            <a:r>
              <a:rPr lang="en-AU" sz="5000" dirty="0" smtClean="0"/>
              <a:t>(b) for death benefit income streams commencing on or </a:t>
            </a:r>
            <a:r>
              <a:rPr lang="en-AU" sz="5000" b="1" dirty="0" smtClean="0">
                <a:solidFill>
                  <a:srgbClr val="FF0000"/>
                </a:solidFill>
              </a:rPr>
              <a:t>after 1 July 2017 </a:t>
            </a:r>
            <a:endParaRPr lang="en-AU" sz="5000" b="1" dirty="0" smtClean="0">
              <a:solidFill>
                <a:srgbClr val="FF0000"/>
              </a:solidFill>
            </a:endParaRPr>
          </a:p>
          <a:p>
            <a:endParaRPr lang="en-AU" sz="5000" b="1" dirty="0" smtClean="0">
              <a:solidFill>
                <a:srgbClr val="FF0000"/>
              </a:solidFill>
            </a:endParaRPr>
          </a:p>
          <a:p>
            <a:pPr marL="720725" lvl="1" indent="-1588">
              <a:buNone/>
            </a:pPr>
            <a:endParaRPr lang="en-AU" sz="5000" dirty="0" smtClean="0"/>
          </a:p>
          <a:p>
            <a:pPr marL="320675" indent="-1588">
              <a:buNone/>
            </a:pPr>
            <a:r>
              <a:rPr lang="en-AU" sz="5000" dirty="0" smtClean="0"/>
              <a:t>	</a:t>
            </a:r>
            <a:r>
              <a:rPr lang="en-AU" sz="5000" b="1" dirty="0" smtClean="0">
                <a:solidFill>
                  <a:srgbClr val="FF0000"/>
                </a:solidFill>
              </a:rPr>
              <a:t>12 months from the day (the starting day) </a:t>
            </a:r>
            <a:r>
              <a:rPr lang="en-AU" sz="5000" dirty="0" smtClean="0"/>
              <a:t>when you started to be the retirement phase recipient of the death benefit income stream </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57200"/>
            <a:ext cx="7204278" cy="739552"/>
          </a:xfrm>
        </p:spPr>
        <p:txBody>
          <a:bodyPr>
            <a:normAutofit/>
          </a:bodyPr>
          <a:lstStyle/>
          <a:p>
            <a:pPr algn="l"/>
            <a:r>
              <a:rPr lang="en-AU" sz="2800" b="1" dirty="0" smtClean="0"/>
              <a:t>Reversionary Pension and </a:t>
            </a:r>
            <a:r>
              <a:rPr lang="en-AU" sz="2800" b="1" dirty="0" smtClean="0"/>
              <a:t>Transfer Balance </a:t>
            </a:r>
            <a:r>
              <a:rPr lang="en-AU" sz="2800" b="1" dirty="0" smtClean="0"/>
              <a:t>Cap</a:t>
            </a:r>
            <a:endParaRPr lang="en-AU" sz="2800" b="1" dirty="0"/>
          </a:p>
        </p:txBody>
      </p:sp>
      <p:sp>
        <p:nvSpPr>
          <p:cNvPr id="3" name="Content Placeholder 2"/>
          <p:cNvSpPr>
            <a:spLocks noGrp="1"/>
          </p:cNvSpPr>
          <p:nvPr>
            <p:ph idx="1"/>
          </p:nvPr>
        </p:nvSpPr>
        <p:spPr>
          <a:xfrm>
            <a:off x="899592" y="1484784"/>
            <a:ext cx="7486650" cy="4724400"/>
          </a:xfrm>
        </p:spPr>
        <p:txBody>
          <a:bodyPr>
            <a:normAutofit fontScale="62500" lnSpcReduction="20000"/>
          </a:bodyPr>
          <a:lstStyle/>
          <a:p>
            <a:pPr marL="0" indent="0">
              <a:buNone/>
            </a:pPr>
            <a:r>
              <a:rPr lang="en-AU" dirty="0" smtClean="0"/>
              <a:t>The transfer balance credit that arises in your transfer balance account as a result of receiving a death benefit income stream </a:t>
            </a:r>
            <a:r>
              <a:rPr lang="en-AU" b="1" dirty="0" smtClean="0"/>
              <a:t>may cause you to exceed your transfer balance cap</a:t>
            </a:r>
          </a:p>
          <a:p>
            <a:pPr>
              <a:buNone/>
            </a:pPr>
            <a:endParaRPr lang="en-AU" dirty="0" smtClean="0"/>
          </a:p>
          <a:p>
            <a:pPr marL="0" indent="0">
              <a:buNone/>
            </a:pPr>
            <a:r>
              <a:rPr lang="en-AU" dirty="0" smtClean="0"/>
              <a:t>So that you </a:t>
            </a:r>
            <a:r>
              <a:rPr lang="en-AU" b="1" u="sng" dirty="0" smtClean="0"/>
              <a:t>no longer exceed your transfer balance cap </a:t>
            </a:r>
            <a:r>
              <a:rPr lang="en-AU" dirty="0" smtClean="0"/>
              <a:t>you can </a:t>
            </a:r>
            <a:r>
              <a:rPr lang="en-AU" dirty="0" smtClean="0"/>
              <a:t>choose:</a:t>
            </a:r>
          </a:p>
          <a:p>
            <a:pPr marL="0" indent="0">
              <a:buNone/>
            </a:pPr>
            <a:r>
              <a:rPr lang="en-AU" dirty="0" smtClean="0"/>
              <a:t> </a:t>
            </a:r>
            <a:endParaRPr lang="en-AU" dirty="0" smtClean="0"/>
          </a:p>
          <a:p>
            <a:pPr marL="502920" indent="-457200">
              <a:buAutoNum type="arabicParenR"/>
            </a:pPr>
            <a:r>
              <a:rPr lang="en-AU" b="1" dirty="0" smtClean="0">
                <a:solidFill>
                  <a:srgbClr val="FF0000"/>
                </a:solidFill>
              </a:rPr>
              <a:t>Commute fully or partially </a:t>
            </a:r>
            <a:r>
              <a:rPr lang="en-AU" b="1" dirty="0" smtClean="0"/>
              <a:t>the death benefit income stream</a:t>
            </a:r>
          </a:p>
          <a:p>
            <a:pPr marL="719138" indent="0">
              <a:buNone/>
              <a:tabLst>
                <a:tab pos="719138" algn="l"/>
              </a:tabLst>
            </a:pPr>
            <a:r>
              <a:rPr lang="en-AU" b="1" dirty="0" smtClean="0"/>
              <a:t> </a:t>
            </a:r>
            <a:r>
              <a:rPr lang="en-AU" dirty="0" smtClean="0"/>
              <a:t>(</a:t>
            </a:r>
            <a:r>
              <a:rPr lang="en-AU" b="1" dirty="0" smtClean="0"/>
              <a:t>cannot be retained as an accumulation phase</a:t>
            </a:r>
            <a:r>
              <a:rPr lang="en-AU" dirty="0" smtClean="0"/>
              <a:t> interest and the commuted amount must be paid out of the superannuation system to you as a death benefit superannuation lump sum) </a:t>
            </a:r>
          </a:p>
          <a:p>
            <a:pPr marL="708660" lvl="1" indent="-342900">
              <a:buNone/>
            </a:pPr>
            <a:r>
              <a:rPr lang="en-AU" sz="3200" dirty="0" smtClean="0"/>
              <a:t>or,</a:t>
            </a:r>
          </a:p>
          <a:p>
            <a:pPr>
              <a:buNone/>
            </a:pPr>
            <a:r>
              <a:rPr lang="en-AU" dirty="0" smtClean="0"/>
              <a:t>2) </a:t>
            </a:r>
            <a:r>
              <a:rPr lang="en-AU" b="1" dirty="0" smtClean="0"/>
              <a:t>Commute fully or partially </a:t>
            </a:r>
            <a:r>
              <a:rPr lang="en-AU" b="1" dirty="0" smtClean="0">
                <a:solidFill>
                  <a:srgbClr val="FF0000"/>
                </a:solidFill>
              </a:rPr>
              <a:t>your own income stream</a:t>
            </a:r>
          </a:p>
          <a:p>
            <a:pPr marL="719138" indent="0">
              <a:buNone/>
            </a:pPr>
            <a:r>
              <a:rPr lang="en-AU" dirty="0" smtClean="0"/>
              <a:t>(If you have one, in the retirement phase to remain within the superannuation system </a:t>
            </a:r>
            <a:r>
              <a:rPr lang="en-AU" b="1" dirty="0" smtClean="0"/>
              <a:t>as an accumulation phase interest</a:t>
            </a:r>
            <a:r>
              <a:rPr lang="en-AU" dirty="0" smtClean="0"/>
              <a:t>)</a:t>
            </a:r>
          </a:p>
          <a:p>
            <a:pPr lvl="2"/>
            <a:endParaRPr lang="en-AU" dirty="0" smtClean="0"/>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0032" y="260648"/>
            <a:ext cx="3886200" cy="1447800"/>
          </a:xfrm>
        </p:spPr>
        <p:txBody>
          <a:bodyPr>
            <a:normAutofit/>
          </a:bodyPr>
          <a:lstStyle/>
          <a:p>
            <a:pPr marL="0" indent="0">
              <a:buNone/>
            </a:pPr>
            <a:r>
              <a:rPr lang="en-AU" sz="1600" dirty="0" smtClean="0"/>
              <a:t>Harry has a reversionary Pension Beneficiary is his wife Mary</a:t>
            </a:r>
          </a:p>
          <a:p>
            <a:pPr marL="0" indent="0">
              <a:buNone/>
            </a:pPr>
            <a:r>
              <a:rPr lang="en-AU" sz="1600" dirty="0" smtClean="0"/>
              <a:t>At the time of his death on 1</a:t>
            </a:r>
            <a:r>
              <a:rPr lang="en-AU" sz="1600" baseline="30000" dirty="0" smtClean="0"/>
              <a:t>st</a:t>
            </a:r>
            <a:r>
              <a:rPr lang="en-AU" sz="1600" dirty="0" smtClean="0"/>
              <a:t> Sept. </a:t>
            </a:r>
            <a:r>
              <a:rPr lang="en-AU" sz="1600" dirty="0" smtClean="0"/>
              <a:t>2020 </a:t>
            </a:r>
            <a:r>
              <a:rPr lang="en-AU" sz="1600" dirty="0" smtClean="0"/>
              <a:t>Pension Balance $</a:t>
            </a:r>
            <a:r>
              <a:rPr lang="en-AU" sz="1600" dirty="0" smtClean="0"/>
              <a:t>1,200,000</a:t>
            </a:r>
            <a:endParaRPr lang="en-AU" sz="1600" dirty="0" smtClean="0"/>
          </a:p>
        </p:txBody>
      </p:sp>
      <p:cxnSp>
        <p:nvCxnSpPr>
          <p:cNvPr id="7" name="Straight Connector 6"/>
          <p:cNvCxnSpPr/>
          <p:nvPr/>
        </p:nvCxnSpPr>
        <p:spPr>
          <a:xfrm>
            <a:off x="685800" y="9144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71850" y="9906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457200"/>
            <a:ext cx="1226618" cy="369332"/>
          </a:xfrm>
          <a:prstGeom prst="rect">
            <a:avLst/>
          </a:prstGeom>
          <a:noFill/>
        </p:spPr>
        <p:txBody>
          <a:bodyPr wrap="none" rtlCol="0">
            <a:spAutoFit/>
          </a:bodyPr>
          <a:lstStyle/>
          <a:p>
            <a:r>
              <a:rPr lang="en-AU" dirty="0" smtClean="0"/>
              <a:t>Nil Balance</a:t>
            </a:r>
            <a:endParaRPr lang="en-AU" dirty="0"/>
          </a:p>
        </p:txBody>
      </p:sp>
      <p:sp>
        <p:nvSpPr>
          <p:cNvPr id="10" name="TextBox 9"/>
          <p:cNvSpPr txBox="1"/>
          <p:nvPr/>
        </p:nvSpPr>
        <p:spPr>
          <a:xfrm>
            <a:off x="2914650" y="533400"/>
            <a:ext cx="1204176" cy="369332"/>
          </a:xfrm>
          <a:prstGeom prst="rect">
            <a:avLst/>
          </a:prstGeom>
          <a:noFill/>
        </p:spPr>
        <p:txBody>
          <a:bodyPr wrap="none" rtlCol="0">
            <a:spAutoFit/>
          </a:bodyPr>
          <a:lstStyle/>
          <a:p>
            <a:r>
              <a:rPr lang="en-AU" dirty="0" smtClean="0"/>
              <a:t>TBC $1.6M</a:t>
            </a:r>
            <a:endParaRPr lang="en-AU" dirty="0"/>
          </a:p>
        </p:txBody>
      </p:sp>
      <p:sp>
        <p:nvSpPr>
          <p:cNvPr id="11" name="Rectangle 10"/>
          <p:cNvSpPr/>
          <p:nvPr/>
        </p:nvSpPr>
        <p:spPr>
          <a:xfrm>
            <a:off x="685800" y="1295400"/>
            <a:ext cx="211455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$1.2M Pension</a:t>
            </a:r>
            <a:endParaRPr lang="en-AU" dirty="0"/>
          </a:p>
        </p:txBody>
      </p:sp>
      <p:sp>
        <p:nvSpPr>
          <p:cNvPr id="12" name="Rectangle 11"/>
          <p:cNvSpPr/>
          <p:nvPr/>
        </p:nvSpPr>
        <p:spPr>
          <a:xfrm>
            <a:off x="685800" y="2209800"/>
            <a:ext cx="14859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 $900K Pension</a:t>
            </a:r>
            <a:endParaRPr lang="en-AU" dirty="0"/>
          </a:p>
        </p:txBody>
      </p:sp>
      <p:sp>
        <p:nvSpPr>
          <p:cNvPr id="13" name="TextBox 12"/>
          <p:cNvSpPr txBox="1"/>
          <p:nvPr/>
        </p:nvSpPr>
        <p:spPr>
          <a:xfrm>
            <a:off x="0" y="1676400"/>
            <a:ext cx="685800" cy="830997"/>
          </a:xfrm>
          <a:prstGeom prst="rect">
            <a:avLst/>
          </a:prstGeom>
          <a:noFill/>
        </p:spPr>
        <p:txBody>
          <a:bodyPr wrap="square" rtlCol="0">
            <a:spAutoFit/>
          </a:bodyPr>
          <a:lstStyle/>
          <a:p>
            <a:r>
              <a:rPr lang="en-AU" sz="1600" dirty="0" smtClean="0"/>
              <a:t>1</a:t>
            </a:r>
            <a:r>
              <a:rPr lang="en-AU" sz="1600" baseline="30000" dirty="0" smtClean="0"/>
              <a:t>st</a:t>
            </a:r>
            <a:r>
              <a:rPr lang="en-AU" sz="1600" dirty="0" smtClean="0"/>
              <a:t> Sept. </a:t>
            </a:r>
            <a:r>
              <a:rPr lang="en-AU" sz="1600" dirty="0" smtClean="0"/>
              <a:t>2020</a:t>
            </a:r>
            <a:endParaRPr lang="en-AU" sz="1600" dirty="0"/>
          </a:p>
        </p:txBody>
      </p:sp>
      <p:sp>
        <p:nvSpPr>
          <p:cNvPr id="14" name="TextBox 13"/>
          <p:cNvSpPr txBox="1"/>
          <p:nvPr/>
        </p:nvSpPr>
        <p:spPr>
          <a:xfrm>
            <a:off x="0" y="3657600"/>
            <a:ext cx="755576" cy="830997"/>
          </a:xfrm>
          <a:prstGeom prst="rect">
            <a:avLst/>
          </a:prstGeom>
          <a:noFill/>
        </p:spPr>
        <p:txBody>
          <a:bodyPr wrap="square" rtlCol="0">
            <a:spAutoFit/>
          </a:bodyPr>
          <a:lstStyle/>
          <a:p>
            <a:r>
              <a:rPr lang="en-AU" sz="1600" dirty="0" smtClean="0"/>
              <a:t>1</a:t>
            </a:r>
            <a:r>
              <a:rPr lang="en-AU" sz="1600" baseline="30000" dirty="0" smtClean="0"/>
              <a:t>st</a:t>
            </a:r>
            <a:r>
              <a:rPr lang="en-AU" sz="1600" dirty="0" smtClean="0"/>
              <a:t> </a:t>
            </a:r>
            <a:r>
              <a:rPr lang="en-AU" sz="1600" dirty="0" smtClean="0"/>
              <a:t>Sept</a:t>
            </a:r>
          </a:p>
          <a:p>
            <a:r>
              <a:rPr lang="en-AU" sz="1600" dirty="0" smtClean="0"/>
              <a:t>2021</a:t>
            </a:r>
            <a:endParaRPr lang="en-AU" sz="1600" dirty="0"/>
          </a:p>
        </p:txBody>
      </p:sp>
      <p:sp>
        <p:nvSpPr>
          <p:cNvPr id="15" name="Rectangle 14"/>
          <p:cNvSpPr/>
          <p:nvPr/>
        </p:nvSpPr>
        <p:spPr>
          <a:xfrm>
            <a:off x="685800" y="3581400"/>
            <a:ext cx="211455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$1.2M Pension</a:t>
            </a:r>
            <a:endParaRPr lang="en-AU" dirty="0"/>
          </a:p>
        </p:txBody>
      </p:sp>
      <p:sp>
        <p:nvSpPr>
          <p:cNvPr id="16" name="Rectangle 15"/>
          <p:cNvSpPr/>
          <p:nvPr/>
        </p:nvSpPr>
        <p:spPr>
          <a:xfrm>
            <a:off x="2800350" y="3581400"/>
            <a:ext cx="14859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 $900K Pension</a:t>
            </a:r>
            <a:endParaRPr lang="en-AU" dirty="0"/>
          </a:p>
        </p:txBody>
      </p:sp>
      <p:sp>
        <p:nvSpPr>
          <p:cNvPr id="17" name="TextBox 16"/>
          <p:cNvSpPr txBox="1"/>
          <p:nvPr/>
        </p:nvSpPr>
        <p:spPr>
          <a:xfrm>
            <a:off x="4860032" y="1412776"/>
            <a:ext cx="4283968" cy="1077218"/>
          </a:xfrm>
          <a:prstGeom prst="rect">
            <a:avLst/>
          </a:prstGeom>
          <a:noFill/>
        </p:spPr>
        <p:txBody>
          <a:bodyPr wrap="square" rtlCol="0">
            <a:spAutoFit/>
          </a:bodyPr>
          <a:lstStyle/>
          <a:p>
            <a:r>
              <a:rPr lang="en-AU" sz="1600" dirty="0" smtClean="0"/>
              <a:t>Mary’s Pension Balance</a:t>
            </a:r>
          </a:p>
          <a:p>
            <a:r>
              <a:rPr lang="en-AU" sz="1600" dirty="0" smtClean="0"/>
              <a:t> on 1</a:t>
            </a:r>
            <a:r>
              <a:rPr lang="en-AU" sz="1600" baseline="30000" dirty="0" smtClean="0"/>
              <a:t>st</a:t>
            </a:r>
            <a:r>
              <a:rPr lang="en-AU" sz="1600" dirty="0" smtClean="0"/>
              <a:t> Sept. </a:t>
            </a:r>
            <a:r>
              <a:rPr lang="en-AU" sz="1600" dirty="0" smtClean="0"/>
              <a:t>2020 </a:t>
            </a:r>
            <a:r>
              <a:rPr lang="en-AU" sz="1600" dirty="0" smtClean="0"/>
              <a:t>$</a:t>
            </a:r>
            <a:r>
              <a:rPr lang="en-AU" sz="1600" dirty="0" smtClean="0"/>
              <a:t>900,000 (</a:t>
            </a:r>
            <a:r>
              <a:rPr lang="en-AU" sz="1600" dirty="0" smtClean="0">
                <a:solidFill>
                  <a:srgbClr val="FF0000"/>
                </a:solidFill>
              </a:rPr>
              <a:t>commencing amount)</a:t>
            </a:r>
          </a:p>
          <a:p>
            <a:endParaRPr lang="en-AU" sz="1600" dirty="0"/>
          </a:p>
        </p:txBody>
      </p:sp>
      <p:sp>
        <p:nvSpPr>
          <p:cNvPr id="18" name="TextBox 17"/>
          <p:cNvSpPr txBox="1"/>
          <p:nvPr/>
        </p:nvSpPr>
        <p:spPr>
          <a:xfrm>
            <a:off x="4932040" y="2348880"/>
            <a:ext cx="4211960" cy="1323439"/>
          </a:xfrm>
          <a:prstGeom prst="rect">
            <a:avLst/>
          </a:prstGeom>
          <a:noFill/>
        </p:spPr>
        <p:txBody>
          <a:bodyPr wrap="square" rtlCol="0">
            <a:spAutoFit/>
          </a:bodyPr>
          <a:lstStyle/>
          <a:p>
            <a:r>
              <a:rPr lang="en-AU" sz="1600" dirty="0" smtClean="0"/>
              <a:t>Transfer Balance Credit of $1,200,000</a:t>
            </a:r>
          </a:p>
          <a:p>
            <a:r>
              <a:rPr lang="en-AU" sz="1600" dirty="0" smtClean="0"/>
              <a:t>Will arise for reversionary death benefit </a:t>
            </a:r>
          </a:p>
          <a:p>
            <a:r>
              <a:rPr lang="en-AU" sz="1600" dirty="0" smtClean="0"/>
              <a:t>Income stream on 1</a:t>
            </a:r>
            <a:r>
              <a:rPr lang="en-AU" sz="1600" baseline="30000" dirty="0" smtClean="0"/>
              <a:t>st</a:t>
            </a:r>
            <a:r>
              <a:rPr lang="en-AU" sz="1600" dirty="0" smtClean="0"/>
              <a:t> Sept </a:t>
            </a:r>
            <a:r>
              <a:rPr lang="en-AU" sz="1600" dirty="0" smtClean="0"/>
              <a:t>2021 </a:t>
            </a:r>
            <a:r>
              <a:rPr lang="en-AU" sz="1600" dirty="0" smtClean="0"/>
              <a:t>(12 months from </a:t>
            </a:r>
          </a:p>
          <a:p>
            <a:r>
              <a:rPr lang="en-AU" sz="1600" dirty="0" err="1" smtClean="0"/>
              <a:t>Harry’s</a:t>
            </a:r>
            <a:r>
              <a:rPr lang="en-AU" sz="1600" dirty="0" smtClean="0"/>
              <a:t> death)</a:t>
            </a:r>
          </a:p>
        </p:txBody>
      </p:sp>
      <p:sp>
        <p:nvSpPr>
          <p:cNvPr id="19" name="TextBox 18"/>
          <p:cNvSpPr txBox="1"/>
          <p:nvPr/>
        </p:nvSpPr>
        <p:spPr>
          <a:xfrm>
            <a:off x="4932040" y="4149080"/>
            <a:ext cx="4211960" cy="1077218"/>
          </a:xfrm>
          <a:prstGeom prst="rect">
            <a:avLst/>
          </a:prstGeom>
          <a:noFill/>
        </p:spPr>
        <p:txBody>
          <a:bodyPr wrap="square" rtlCol="0">
            <a:spAutoFit/>
          </a:bodyPr>
          <a:lstStyle/>
          <a:p>
            <a:r>
              <a:rPr lang="en-AU" sz="1600" dirty="0" smtClean="0"/>
              <a:t>If Mary does nothing before 1</a:t>
            </a:r>
            <a:r>
              <a:rPr lang="en-AU" sz="1600" baseline="30000" dirty="0" smtClean="0"/>
              <a:t>st</a:t>
            </a:r>
            <a:r>
              <a:rPr lang="en-AU" sz="1600" dirty="0" smtClean="0"/>
              <a:t> Sept. </a:t>
            </a:r>
            <a:r>
              <a:rPr lang="en-AU" sz="1600" dirty="0" smtClean="0"/>
              <a:t>2021 </a:t>
            </a:r>
            <a:endParaRPr lang="en-AU" sz="1600" dirty="0" smtClean="0"/>
          </a:p>
          <a:p>
            <a:r>
              <a:rPr lang="en-AU" sz="1600" dirty="0" smtClean="0"/>
              <a:t>– her transfer balance On 1</a:t>
            </a:r>
            <a:r>
              <a:rPr lang="en-AU" sz="1600" baseline="30000" dirty="0" smtClean="0"/>
              <a:t>st</a:t>
            </a:r>
            <a:r>
              <a:rPr lang="en-AU" sz="1600" dirty="0" smtClean="0"/>
              <a:t> Sept. </a:t>
            </a:r>
            <a:r>
              <a:rPr lang="en-AU" sz="1600" dirty="0" smtClean="0"/>
              <a:t>2021 </a:t>
            </a:r>
            <a:r>
              <a:rPr lang="en-AU" sz="1600" dirty="0" smtClean="0"/>
              <a:t>will be</a:t>
            </a:r>
          </a:p>
          <a:p>
            <a:r>
              <a:rPr lang="en-AU" sz="1600" dirty="0" smtClean="0"/>
              <a:t> $2,100,000  and </a:t>
            </a:r>
            <a:r>
              <a:rPr lang="en-AU" sz="1600" b="1" dirty="0" smtClean="0">
                <a:solidFill>
                  <a:srgbClr val="FF0000"/>
                </a:solidFill>
              </a:rPr>
              <a:t>will exceed her transfer balance cap</a:t>
            </a:r>
            <a:r>
              <a:rPr lang="en-AU" sz="1600" dirty="0" smtClean="0"/>
              <a:t> ($</a:t>
            </a:r>
            <a:r>
              <a:rPr lang="en-AU" sz="1600" dirty="0" smtClean="0"/>
              <a:t>1,700,000</a:t>
            </a:r>
            <a:r>
              <a:rPr lang="en-AU" sz="1600" dirty="0" smtClean="0"/>
              <a:t>) Excess by </a:t>
            </a:r>
            <a:r>
              <a:rPr lang="en-AU" sz="1600" dirty="0" smtClean="0"/>
              <a:t>$400,000</a:t>
            </a:r>
            <a:endParaRPr lang="en-AU"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animBg="1"/>
      <p:bldP spid="12" grpId="0" animBg="1"/>
      <p:bldP spid="15" grpId="0" animBg="1"/>
      <p:bldP spid="16"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304800"/>
            <a:ext cx="3051810" cy="5638800"/>
          </a:xfrm>
          <a:ln>
            <a:solidFill>
              <a:schemeClr val="bg1"/>
            </a:solidFill>
          </a:ln>
        </p:spPr>
        <p:txBody>
          <a:bodyPr>
            <a:normAutofit/>
          </a:bodyPr>
          <a:lstStyle/>
          <a:p>
            <a:pPr marL="0" indent="0">
              <a:buNone/>
            </a:pPr>
            <a:r>
              <a:rPr lang="en-AU" sz="1600" b="1" dirty="0" smtClean="0"/>
              <a:t>Option 1</a:t>
            </a:r>
          </a:p>
          <a:p>
            <a:pPr marL="0" indent="0">
              <a:buNone/>
            </a:pPr>
            <a:r>
              <a:rPr lang="en-AU" sz="1600" b="1" dirty="0" smtClean="0">
                <a:solidFill>
                  <a:srgbClr val="FF0000"/>
                </a:solidFill>
              </a:rPr>
              <a:t>Partially Commute Harry’ reversionary Pension </a:t>
            </a:r>
            <a:r>
              <a:rPr lang="en-AU" sz="1600" dirty="0" smtClean="0"/>
              <a:t>and take this as a death benefit lump sum out of the superannuation System</a:t>
            </a:r>
          </a:p>
          <a:p>
            <a:pPr marL="0" indent="0">
              <a:buNone/>
            </a:pPr>
            <a:r>
              <a:rPr lang="en-AU" dirty="0" smtClean="0"/>
              <a:t> </a:t>
            </a:r>
          </a:p>
        </p:txBody>
      </p:sp>
      <p:cxnSp>
        <p:nvCxnSpPr>
          <p:cNvPr id="7" name="Straight Connector 6"/>
          <p:cNvCxnSpPr/>
          <p:nvPr/>
        </p:nvCxnSpPr>
        <p:spPr>
          <a:xfrm>
            <a:off x="685800" y="9144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29000" y="9906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14650" y="533400"/>
            <a:ext cx="1204176" cy="369332"/>
          </a:xfrm>
          <a:prstGeom prst="rect">
            <a:avLst/>
          </a:prstGeom>
          <a:noFill/>
        </p:spPr>
        <p:txBody>
          <a:bodyPr wrap="none" rtlCol="0">
            <a:spAutoFit/>
          </a:bodyPr>
          <a:lstStyle/>
          <a:p>
            <a:r>
              <a:rPr lang="en-AU" dirty="0" smtClean="0"/>
              <a:t>TBC $</a:t>
            </a:r>
            <a:r>
              <a:rPr lang="en-AU" dirty="0" smtClean="0"/>
              <a:t>1.7M</a:t>
            </a:r>
            <a:endParaRPr lang="en-AU" dirty="0"/>
          </a:p>
        </p:txBody>
      </p:sp>
      <p:sp>
        <p:nvSpPr>
          <p:cNvPr id="13" name="TextBox 12"/>
          <p:cNvSpPr txBox="1"/>
          <p:nvPr/>
        </p:nvSpPr>
        <p:spPr>
          <a:xfrm>
            <a:off x="0" y="1412776"/>
            <a:ext cx="685800" cy="923330"/>
          </a:xfrm>
          <a:prstGeom prst="rect">
            <a:avLst/>
          </a:prstGeom>
          <a:noFill/>
        </p:spPr>
        <p:txBody>
          <a:bodyPr wrap="square" rtlCol="0">
            <a:spAutoFit/>
          </a:bodyPr>
          <a:lstStyle/>
          <a:p>
            <a:r>
              <a:rPr lang="en-AU" dirty="0" smtClean="0"/>
              <a:t>1</a:t>
            </a:r>
            <a:r>
              <a:rPr lang="en-AU" baseline="30000" dirty="0" smtClean="0"/>
              <a:t>st</a:t>
            </a:r>
            <a:r>
              <a:rPr lang="en-AU" dirty="0" smtClean="0"/>
              <a:t> Sept. </a:t>
            </a:r>
            <a:r>
              <a:rPr lang="en-AU" dirty="0" smtClean="0"/>
              <a:t>2020</a:t>
            </a:r>
            <a:endParaRPr lang="en-AU" dirty="0"/>
          </a:p>
        </p:txBody>
      </p:sp>
      <p:sp>
        <p:nvSpPr>
          <p:cNvPr id="14" name="TextBox 13"/>
          <p:cNvSpPr txBox="1"/>
          <p:nvPr/>
        </p:nvSpPr>
        <p:spPr>
          <a:xfrm>
            <a:off x="0" y="3933056"/>
            <a:ext cx="683568" cy="923330"/>
          </a:xfrm>
          <a:prstGeom prst="rect">
            <a:avLst/>
          </a:prstGeom>
          <a:noFill/>
        </p:spPr>
        <p:txBody>
          <a:bodyPr wrap="square" rtlCol="0">
            <a:spAutoFit/>
          </a:bodyPr>
          <a:lstStyle/>
          <a:p>
            <a:r>
              <a:rPr lang="en-AU" dirty="0" smtClean="0"/>
              <a:t>1</a:t>
            </a:r>
            <a:r>
              <a:rPr lang="en-AU" baseline="30000" dirty="0" smtClean="0"/>
              <a:t>st</a:t>
            </a:r>
            <a:r>
              <a:rPr lang="en-AU" dirty="0" smtClean="0"/>
              <a:t> Sept. </a:t>
            </a:r>
            <a:r>
              <a:rPr lang="en-AU" dirty="0" smtClean="0"/>
              <a:t>2021</a:t>
            </a:r>
          </a:p>
        </p:txBody>
      </p:sp>
      <p:sp>
        <p:nvSpPr>
          <p:cNvPr id="15" name="Rectangle 14"/>
          <p:cNvSpPr/>
          <p:nvPr/>
        </p:nvSpPr>
        <p:spPr>
          <a:xfrm>
            <a:off x="685800" y="1524000"/>
            <a:ext cx="211455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$1.2M Pension</a:t>
            </a:r>
            <a:endParaRPr lang="en-AU" dirty="0"/>
          </a:p>
        </p:txBody>
      </p:sp>
      <p:sp>
        <p:nvSpPr>
          <p:cNvPr id="16" name="Rectangle 15"/>
          <p:cNvSpPr/>
          <p:nvPr/>
        </p:nvSpPr>
        <p:spPr>
          <a:xfrm>
            <a:off x="2800350" y="1524000"/>
            <a:ext cx="14859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 $900K Pension</a:t>
            </a:r>
            <a:endParaRPr lang="en-AU" dirty="0"/>
          </a:p>
        </p:txBody>
      </p:sp>
      <p:sp>
        <p:nvSpPr>
          <p:cNvPr id="20" name="Rectangle 19"/>
          <p:cNvSpPr/>
          <p:nvPr/>
        </p:nvSpPr>
        <p:spPr>
          <a:xfrm>
            <a:off x="683568" y="4005064"/>
            <a:ext cx="12573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a:t>
            </a:r>
            <a:r>
              <a:rPr lang="en-AU" dirty="0" smtClean="0"/>
              <a:t>$800K </a:t>
            </a:r>
            <a:r>
              <a:rPr lang="en-AU" dirty="0" smtClean="0"/>
              <a:t>Pension</a:t>
            </a:r>
            <a:endParaRPr lang="en-AU" dirty="0"/>
          </a:p>
        </p:txBody>
      </p:sp>
      <p:sp>
        <p:nvSpPr>
          <p:cNvPr id="21" name="Rectangle 20"/>
          <p:cNvSpPr/>
          <p:nvPr/>
        </p:nvSpPr>
        <p:spPr>
          <a:xfrm>
            <a:off x="1907704" y="4005064"/>
            <a:ext cx="14859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 $900K Pension</a:t>
            </a:r>
            <a:endParaRPr lang="en-AU" dirty="0"/>
          </a:p>
        </p:txBody>
      </p:sp>
      <p:sp>
        <p:nvSpPr>
          <p:cNvPr id="22" name="Rectangle 21"/>
          <p:cNvSpPr/>
          <p:nvPr/>
        </p:nvSpPr>
        <p:spPr>
          <a:xfrm>
            <a:off x="6228184" y="3212976"/>
            <a:ext cx="12573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Harry </a:t>
            </a:r>
            <a:r>
              <a:rPr lang="en-AU" sz="1600" dirty="0" smtClean="0"/>
              <a:t>$400K </a:t>
            </a:r>
            <a:r>
              <a:rPr lang="en-AU" sz="1600" dirty="0" smtClean="0"/>
              <a:t>Pension</a:t>
            </a:r>
            <a:endParaRPr lang="en-AU" sz="1600" dirty="0"/>
          </a:p>
        </p:txBody>
      </p:sp>
      <p:cxnSp>
        <p:nvCxnSpPr>
          <p:cNvPr id="24" name="Straight Arrow Connector 23"/>
          <p:cNvCxnSpPr>
            <a:stCxn id="15" idx="2"/>
          </p:cNvCxnSpPr>
          <p:nvPr/>
        </p:nvCxnSpPr>
        <p:spPr>
          <a:xfrm>
            <a:off x="1743075" y="2286000"/>
            <a:ext cx="4773141" cy="2079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423611">
            <a:off x="3530030" y="3208210"/>
            <a:ext cx="2559290" cy="369332"/>
          </a:xfrm>
          <a:prstGeom prst="rect">
            <a:avLst/>
          </a:prstGeom>
          <a:noFill/>
        </p:spPr>
        <p:txBody>
          <a:bodyPr wrap="none" rtlCol="0">
            <a:spAutoFit/>
          </a:bodyPr>
          <a:lstStyle/>
          <a:p>
            <a:r>
              <a:rPr lang="en-AU" dirty="0" smtClean="0"/>
              <a:t>Partially Commute </a:t>
            </a:r>
            <a:r>
              <a:rPr lang="en-AU" dirty="0" smtClean="0"/>
              <a:t>$400K</a:t>
            </a:r>
            <a:endParaRPr lang="en-AU" dirty="0"/>
          </a:p>
        </p:txBody>
      </p:sp>
      <p:cxnSp>
        <p:nvCxnSpPr>
          <p:cNvPr id="27" name="Straight Arrow Connector 26"/>
          <p:cNvCxnSpPr/>
          <p:nvPr/>
        </p:nvCxnSpPr>
        <p:spPr>
          <a:xfrm>
            <a:off x="6804248" y="4005064"/>
            <a:ext cx="72008"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829300" y="4800600"/>
            <a:ext cx="1839044"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600" dirty="0" smtClean="0"/>
              <a:t>Mary’s</a:t>
            </a:r>
          </a:p>
          <a:p>
            <a:pPr algn="ctr"/>
            <a:r>
              <a:rPr lang="en-AU" sz="1600" dirty="0" smtClean="0"/>
              <a:t>Bank Account </a:t>
            </a:r>
            <a:r>
              <a:rPr lang="en-AU" sz="1600" dirty="0" smtClean="0"/>
              <a:t>$400K</a:t>
            </a:r>
            <a:endParaRPr lang="en-AU" sz="1600" dirty="0"/>
          </a:p>
        </p:txBody>
      </p:sp>
      <p:sp>
        <p:nvSpPr>
          <p:cNvPr id="31" name="TextBox 30"/>
          <p:cNvSpPr txBox="1"/>
          <p:nvPr/>
        </p:nvSpPr>
        <p:spPr>
          <a:xfrm>
            <a:off x="5543550" y="2362201"/>
            <a:ext cx="2857500" cy="646331"/>
          </a:xfrm>
          <a:prstGeom prst="rect">
            <a:avLst/>
          </a:prstGeom>
          <a:noFill/>
        </p:spPr>
        <p:txBody>
          <a:bodyPr wrap="square" rtlCol="0">
            <a:spAutoFit/>
          </a:bodyPr>
          <a:lstStyle/>
          <a:p>
            <a:r>
              <a:rPr lang="en-AU" b="1" dirty="0" smtClean="0">
                <a:solidFill>
                  <a:srgbClr val="FF0000"/>
                </a:solidFill>
              </a:rPr>
              <a:t>DEATH BENEFIT MUST BE PAID OUT </a:t>
            </a:r>
            <a:endParaRPr lang="en-AU" b="1" dirty="0">
              <a:solidFill>
                <a:srgbClr val="FF0000"/>
              </a:solidFill>
            </a:endParaRPr>
          </a:p>
        </p:txBody>
      </p:sp>
      <p:cxnSp>
        <p:nvCxnSpPr>
          <p:cNvPr id="19" name="Straight Arrow Connector 18"/>
          <p:cNvCxnSpPr>
            <a:endCxn id="20" idx="0"/>
          </p:cNvCxnSpPr>
          <p:nvPr/>
        </p:nvCxnSpPr>
        <p:spPr>
          <a:xfrm flipH="1">
            <a:off x="1312218" y="2348880"/>
            <a:ext cx="19422" cy="16561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linds(horizontal)">
                                      <p:cBhvr>
                                        <p:cTn id="22" dur="500"/>
                                        <p:tgtEl>
                                          <p:spTgt spid="3">
                                            <p:bg/>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blinds(horizontal)">
                                      <p:cBhvr>
                                        <p:cTn id="31" dur="500"/>
                                        <p:tgtEl>
                                          <p:spTgt spid="3">
                                            <p:bg/>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linds(horizontal)">
                                      <p:cBhvr>
                                        <p:cTn id="34" dur="500"/>
                                        <p:tgtEl>
                                          <p:spTgt spid="3">
                                            <p:txEl>
                                              <p:pRg st="0" end="0"/>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blinds(horizontal)">
                                      <p:cBhvr>
                                        <p:cTn id="37" dur="500"/>
                                        <p:tgtEl>
                                          <p:spTgt spid="3">
                                            <p:txEl>
                                              <p:pRg st="1" end="1"/>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blinds(horizontal)">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par>
                                <p:cTn id="49" presetID="3" presetClass="entr" presetSubtype="1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par>
                                <p:cTn id="52" presetID="3" presetClass="entr" presetSubtype="1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linds(horizontal)">
                                      <p:cBhvr>
                                        <p:cTn id="54" dur="500"/>
                                        <p:tgtEl>
                                          <p:spTgt spid="2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par>
                                <p:cTn id="63" presetID="3" presetClass="entr" presetSubtype="1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10" grpId="0"/>
      <p:bldP spid="15" grpId="0" animBg="1"/>
      <p:bldP spid="16" grpId="0" animBg="1"/>
      <p:bldP spid="20" grpId="0" animBg="1"/>
      <p:bldP spid="21" grpId="0" animBg="1"/>
      <p:bldP spid="22" grpId="0" animBg="1"/>
      <p:bldP spid="25" grpId="0"/>
      <p:bldP spid="30"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304800"/>
            <a:ext cx="3051810" cy="5638800"/>
          </a:xfrm>
          <a:ln>
            <a:solidFill>
              <a:schemeClr val="bg1"/>
            </a:solidFill>
          </a:ln>
        </p:spPr>
        <p:txBody>
          <a:bodyPr>
            <a:normAutofit/>
          </a:bodyPr>
          <a:lstStyle/>
          <a:p>
            <a:pPr marL="0" indent="0">
              <a:buNone/>
            </a:pPr>
            <a:r>
              <a:rPr lang="en-AU" sz="1600" b="1" dirty="0" smtClean="0"/>
              <a:t>Option 2</a:t>
            </a:r>
          </a:p>
          <a:p>
            <a:pPr marL="0" indent="0">
              <a:buNone/>
            </a:pPr>
            <a:r>
              <a:rPr lang="en-AU" sz="1600" b="1" dirty="0" smtClean="0">
                <a:solidFill>
                  <a:srgbClr val="FF0000"/>
                </a:solidFill>
              </a:rPr>
              <a:t>Partially Commute Own Pension </a:t>
            </a:r>
            <a:r>
              <a:rPr lang="en-AU" sz="1600" dirty="0" smtClean="0"/>
              <a:t>and take this out of the superannuation System</a:t>
            </a:r>
          </a:p>
          <a:p>
            <a:pPr marL="0" indent="0">
              <a:buNone/>
            </a:pPr>
            <a:r>
              <a:rPr lang="en-AU" sz="1600" dirty="0" smtClean="0"/>
              <a:t>Debit of </a:t>
            </a:r>
            <a:r>
              <a:rPr lang="en-AU" sz="1600" dirty="0" smtClean="0"/>
              <a:t>$400K </a:t>
            </a:r>
            <a:r>
              <a:rPr lang="en-AU" sz="1600" dirty="0" smtClean="0"/>
              <a:t>in Transfer Balance Account</a:t>
            </a:r>
          </a:p>
          <a:p>
            <a:pPr marL="0" indent="0">
              <a:buNone/>
            </a:pPr>
            <a:r>
              <a:rPr lang="en-AU" sz="1600" dirty="0" smtClean="0"/>
              <a:t>Credit of Reversionary Pension of $1,200,000 in Transfer Balance Account</a:t>
            </a:r>
          </a:p>
          <a:p>
            <a:pPr marL="0" indent="0">
              <a:buNone/>
            </a:pPr>
            <a:r>
              <a:rPr lang="en-AU" dirty="0" smtClean="0"/>
              <a:t> </a:t>
            </a:r>
          </a:p>
        </p:txBody>
      </p:sp>
      <p:cxnSp>
        <p:nvCxnSpPr>
          <p:cNvPr id="7" name="Straight Connector 6"/>
          <p:cNvCxnSpPr/>
          <p:nvPr/>
        </p:nvCxnSpPr>
        <p:spPr>
          <a:xfrm>
            <a:off x="685800" y="9144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07904" y="1052736"/>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14650" y="533400"/>
            <a:ext cx="1204176" cy="369332"/>
          </a:xfrm>
          <a:prstGeom prst="rect">
            <a:avLst/>
          </a:prstGeom>
          <a:noFill/>
        </p:spPr>
        <p:txBody>
          <a:bodyPr wrap="none" rtlCol="0">
            <a:spAutoFit/>
          </a:bodyPr>
          <a:lstStyle/>
          <a:p>
            <a:r>
              <a:rPr lang="en-AU" dirty="0" smtClean="0"/>
              <a:t>TBC $</a:t>
            </a:r>
            <a:r>
              <a:rPr lang="en-AU" dirty="0" smtClean="0"/>
              <a:t>1.7M</a:t>
            </a:r>
            <a:endParaRPr lang="en-AU" dirty="0"/>
          </a:p>
        </p:txBody>
      </p:sp>
      <p:sp>
        <p:nvSpPr>
          <p:cNvPr id="13" name="TextBox 12"/>
          <p:cNvSpPr txBox="1"/>
          <p:nvPr/>
        </p:nvSpPr>
        <p:spPr>
          <a:xfrm>
            <a:off x="0" y="1484784"/>
            <a:ext cx="685800" cy="830997"/>
          </a:xfrm>
          <a:prstGeom prst="rect">
            <a:avLst/>
          </a:prstGeom>
          <a:noFill/>
        </p:spPr>
        <p:txBody>
          <a:bodyPr wrap="square" rtlCol="0">
            <a:spAutoFit/>
          </a:bodyPr>
          <a:lstStyle/>
          <a:p>
            <a:r>
              <a:rPr lang="en-AU" sz="1600" dirty="0" smtClean="0"/>
              <a:t>1</a:t>
            </a:r>
            <a:r>
              <a:rPr lang="en-AU" sz="1600" baseline="30000" dirty="0" smtClean="0"/>
              <a:t>st</a:t>
            </a:r>
            <a:r>
              <a:rPr lang="en-AU" sz="1600" dirty="0" smtClean="0"/>
              <a:t> Sept. </a:t>
            </a:r>
            <a:r>
              <a:rPr lang="en-AU" sz="1600" dirty="0" smtClean="0"/>
              <a:t>2020</a:t>
            </a:r>
            <a:endParaRPr lang="en-AU" sz="1600" dirty="0"/>
          </a:p>
        </p:txBody>
      </p:sp>
      <p:sp>
        <p:nvSpPr>
          <p:cNvPr id="14" name="TextBox 13"/>
          <p:cNvSpPr txBox="1"/>
          <p:nvPr/>
        </p:nvSpPr>
        <p:spPr>
          <a:xfrm>
            <a:off x="0" y="3645024"/>
            <a:ext cx="693862" cy="923330"/>
          </a:xfrm>
          <a:prstGeom prst="rect">
            <a:avLst/>
          </a:prstGeom>
          <a:noFill/>
        </p:spPr>
        <p:txBody>
          <a:bodyPr wrap="square" rtlCol="0">
            <a:spAutoFit/>
          </a:bodyPr>
          <a:lstStyle/>
          <a:p>
            <a:r>
              <a:rPr lang="en-AU" dirty="0" smtClean="0"/>
              <a:t>1</a:t>
            </a:r>
            <a:r>
              <a:rPr lang="en-AU" baseline="30000" dirty="0" smtClean="0"/>
              <a:t>st</a:t>
            </a:r>
            <a:r>
              <a:rPr lang="en-AU" dirty="0" smtClean="0"/>
              <a:t> Sept. </a:t>
            </a:r>
            <a:r>
              <a:rPr lang="en-AU" dirty="0" smtClean="0"/>
              <a:t>2021</a:t>
            </a:r>
            <a:endParaRPr lang="en-AU" dirty="0"/>
          </a:p>
        </p:txBody>
      </p:sp>
      <p:sp>
        <p:nvSpPr>
          <p:cNvPr id="15" name="Rectangle 14"/>
          <p:cNvSpPr/>
          <p:nvPr/>
        </p:nvSpPr>
        <p:spPr>
          <a:xfrm>
            <a:off x="685800" y="1524000"/>
            <a:ext cx="2057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$1.2M Pension</a:t>
            </a:r>
            <a:endParaRPr lang="en-AU" dirty="0"/>
          </a:p>
        </p:txBody>
      </p:sp>
      <p:sp>
        <p:nvSpPr>
          <p:cNvPr id="16" name="Rectangle 15"/>
          <p:cNvSpPr/>
          <p:nvPr/>
        </p:nvSpPr>
        <p:spPr>
          <a:xfrm>
            <a:off x="2743200" y="1524000"/>
            <a:ext cx="154305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 $900K Pension</a:t>
            </a:r>
            <a:endParaRPr lang="en-AU" dirty="0"/>
          </a:p>
        </p:txBody>
      </p:sp>
      <p:sp>
        <p:nvSpPr>
          <p:cNvPr id="21" name="Rectangle 20"/>
          <p:cNvSpPr/>
          <p:nvPr/>
        </p:nvSpPr>
        <p:spPr>
          <a:xfrm>
            <a:off x="2699792" y="3645024"/>
            <a:ext cx="1008112"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 </a:t>
            </a:r>
            <a:r>
              <a:rPr lang="en-AU" dirty="0" smtClean="0"/>
              <a:t>$500K </a:t>
            </a:r>
            <a:r>
              <a:rPr lang="en-AU" dirty="0" smtClean="0"/>
              <a:t>Pension</a:t>
            </a:r>
            <a:endParaRPr lang="en-AU" dirty="0"/>
          </a:p>
        </p:txBody>
      </p:sp>
      <p:sp>
        <p:nvSpPr>
          <p:cNvPr id="22" name="Rectangle 21"/>
          <p:cNvSpPr/>
          <p:nvPr/>
        </p:nvSpPr>
        <p:spPr>
          <a:xfrm>
            <a:off x="6228184" y="3573016"/>
            <a:ext cx="12573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Mary’s </a:t>
            </a:r>
            <a:r>
              <a:rPr lang="en-AU" dirty="0" smtClean="0"/>
              <a:t>$400K </a:t>
            </a:r>
            <a:r>
              <a:rPr lang="en-AU" dirty="0" smtClean="0"/>
              <a:t>Pension</a:t>
            </a:r>
            <a:endParaRPr lang="en-AU" dirty="0"/>
          </a:p>
        </p:txBody>
      </p:sp>
      <p:cxnSp>
        <p:nvCxnSpPr>
          <p:cNvPr id="24" name="Straight Arrow Connector 23"/>
          <p:cNvCxnSpPr>
            <a:stCxn id="16" idx="2"/>
          </p:cNvCxnSpPr>
          <p:nvPr/>
        </p:nvCxnSpPr>
        <p:spPr>
          <a:xfrm>
            <a:off x="3514725" y="2514600"/>
            <a:ext cx="2929483" cy="2210544"/>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rot="2260336">
            <a:off x="3770004" y="3092427"/>
            <a:ext cx="2559290" cy="369332"/>
          </a:xfrm>
          <a:prstGeom prst="rect">
            <a:avLst/>
          </a:prstGeom>
          <a:noFill/>
        </p:spPr>
        <p:txBody>
          <a:bodyPr wrap="none" rtlCol="0">
            <a:spAutoFit/>
          </a:bodyPr>
          <a:lstStyle/>
          <a:p>
            <a:r>
              <a:rPr lang="en-AU" dirty="0" smtClean="0"/>
              <a:t>Partially Commute </a:t>
            </a:r>
            <a:r>
              <a:rPr lang="en-AU" dirty="0" smtClean="0"/>
              <a:t>$400K</a:t>
            </a:r>
            <a:endParaRPr lang="en-AU" dirty="0"/>
          </a:p>
        </p:txBody>
      </p:sp>
      <p:cxnSp>
        <p:nvCxnSpPr>
          <p:cNvPr id="27" name="Straight Arrow Connector 26"/>
          <p:cNvCxnSpPr/>
          <p:nvPr/>
        </p:nvCxnSpPr>
        <p:spPr>
          <a:xfrm>
            <a:off x="6804248" y="4437112"/>
            <a:ext cx="0" cy="504056"/>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30" name="Rectangle 29"/>
          <p:cNvSpPr/>
          <p:nvPr/>
        </p:nvSpPr>
        <p:spPr>
          <a:xfrm>
            <a:off x="6084168" y="4941168"/>
            <a:ext cx="1839044" cy="9262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smtClean="0"/>
              <a:t>Mary’s</a:t>
            </a:r>
          </a:p>
          <a:p>
            <a:pPr algn="ctr"/>
            <a:r>
              <a:rPr lang="en-AU" dirty="0" smtClean="0"/>
              <a:t>Bank Account </a:t>
            </a:r>
            <a:r>
              <a:rPr lang="en-AU" dirty="0" smtClean="0"/>
              <a:t>$400K</a:t>
            </a:r>
            <a:endParaRPr lang="en-AU" dirty="0"/>
          </a:p>
        </p:txBody>
      </p:sp>
      <p:sp>
        <p:nvSpPr>
          <p:cNvPr id="19" name="Rectangle 18"/>
          <p:cNvSpPr/>
          <p:nvPr/>
        </p:nvSpPr>
        <p:spPr>
          <a:xfrm>
            <a:off x="755576" y="3645024"/>
            <a:ext cx="200025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$1.2M Pension</a:t>
            </a:r>
            <a:endParaRPr lang="en-AU" dirty="0"/>
          </a:p>
        </p:txBody>
      </p:sp>
      <p:cxnSp>
        <p:nvCxnSpPr>
          <p:cNvPr id="23" name="Straight Arrow Connector 22"/>
          <p:cNvCxnSpPr>
            <a:endCxn id="21" idx="0"/>
          </p:cNvCxnSpPr>
          <p:nvPr/>
        </p:nvCxnSpPr>
        <p:spPr>
          <a:xfrm>
            <a:off x="3131840" y="2564904"/>
            <a:ext cx="72008" cy="108012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linds(horizontal)">
                                      <p:cBhvr>
                                        <p:cTn id="22" dur="500"/>
                                        <p:tgtEl>
                                          <p:spTgt spid="3">
                                            <p:bg/>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blinds(horizontal)">
                                      <p:cBhvr>
                                        <p:cTn id="25" dur="500"/>
                                        <p:tgtEl>
                                          <p:spTgt spid="3">
                                            <p:bg/>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linds(horizontal)">
                                      <p:cBhvr>
                                        <p:cTn id="28" dur="500"/>
                                        <p:tgtEl>
                                          <p:spTgt spid="3">
                                            <p:txEl>
                                              <p:pRg st="0" end="0"/>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linds(horizont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linds(horizontal)">
                                      <p:cBhvr>
                                        <p:cTn id="36" dur="500"/>
                                        <p:tgtEl>
                                          <p:spTgt spid="3">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blinds(horizontal)">
                                      <p:cBhvr>
                                        <p:cTn id="58" dur="500"/>
                                        <p:tgtEl>
                                          <p:spTgt spid="3">
                                            <p:txEl>
                                              <p:pRg st="4" end="4"/>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par>
                                <p:cTn id="68" presetID="3" presetClass="entr" presetSubtype="1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10" grpId="0"/>
      <p:bldP spid="15" grpId="0" animBg="1"/>
      <p:bldP spid="16" grpId="0" animBg="1"/>
      <p:bldP spid="21" grpId="0" animBg="1"/>
      <p:bldP spid="22" grpId="0" animBg="1"/>
      <p:bldP spid="25" grpId="0"/>
      <p:bldP spid="30"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mtClean="0"/>
              <a:t>House Keeping - Audio</a:t>
            </a:r>
          </a:p>
        </p:txBody>
      </p:sp>
      <p:pic>
        <p:nvPicPr>
          <p:cNvPr id="4099" name="Content Placeholder 3" descr="go to webinar 2 (1).jpg"/>
          <p:cNvPicPr>
            <a:picLocks noGrp="1" noChangeAspect="1"/>
          </p:cNvPicPr>
          <p:nvPr>
            <p:ph idx="1"/>
          </p:nvPr>
        </p:nvPicPr>
        <p:blipFill>
          <a:blip r:embed="rId2" cstate="print"/>
          <a:srcRect/>
          <a:stretch>
            <a:fillRect/>
          </a:stretch>
        </p:blipFill>
        <p:spPr>
          <a:xfrm>
            <a:off x="6443663" y="2420938"/>
            <a:ext cx="1600200" cy="4127500"/>
          </a:xfrm>
        </p:spPr>
      </p:pic>
      <p:sp>
        <p:nvSpPr>
          <p:cNvPr id="6" name="TextBox 5"/>
          <p:cNvSpPr txBox="1"/>
          <p:nvPr/>
        </p:nvSpPr>
        <p:spPr>
          <a:xfrm>
            <a:off x="1143000" y="2590800"/>
            <a:ext cx="3890963" cy="1477963"/>
          </a:xfrm>
          <a:prstGeom prst="rect">
            <a:avLst/>
          </a:prstGeom>
          <a:noFill/>
        </p:spPr>
        <p:txBody>
          <a:bodyPr wrap="none">
            <a:spAutoFit/>
          </a:bodyPr>
          <a:lstStyle/>
          <a:p>
            <a:pPr>
              <a:defRPr/>
            </a:pPr>
            <a:r>
              <a:rPr lang="en-AU" dirty="0"/>
              <a:t>If Computer sound is not audio able</a:t>
            </a:r>
          </a:p>
          <a:p>
            <a:pPr>
              <a:defRPr/>
            </a:pPr>
            <a:endParaRPr lang="en-AU" dirty="0"/>
          </a:p>
          <a:p>
            <a:pPr marL="342900" indent="-342900">
              <a:buFont typeface="+mj-lt"/>
              <a:buAutoNum type="arabicPeriod"/>
              <a:defRPr/>
            </a:pPr>
            <a:r>
              <a:rPr lang="en-AU" dirty="0"/>
              <a:t>Phone the number on your panel</a:t>
            </a:r>
          </a:p>
          <a:p>
            <a:pPr marL="342900" indent="-342900">
              <a:buFont typeface="+mj-lt"/>
              <a:buAutoNum type="arabicPeriod"/>
              <a:defRPr/>
            </a:pPr>
            <a:r>
              <a:rPr lang="en-AU" dirty="0"/>
              <a:t>Enter Access Code</a:t>
            </a:r>
          </a:p>
          <a:p>
            <a:pPr>
              <a:defRPr/>
            </a:pPr>
            <a:endParaRPr lang="en-AU" dirty="0"/>
          </a:p>
        </p:txBody>
      </p:sp>
      <p:pic>
        <p:nvPicPr>
          <p:cNvPr id="4101" name="Picture 7" descr="Logo online smsf audit.JPG"/>
          <p:cNvPicPr>
            <a:picLocks noChangeAspect="1"/>
          </p:cNvPicPr>
          <p:nvPr/>
        </p:nvPicPr>
        <p:blipFill>
          <a:blip r:embed="rId3" cstate="print"/>
          <a:srcRect/>
          <a:stretch>
            <a:fillRect/>
          </a:stretch>
        </p:blipFill>
        <p:spPr bwMode="auto">
          <a:xfrm>
            <a:off x="6732588" y="0"/>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04" y="1219200"/>
            <a:ext cx="3051810" cy="5638800"/>
          </a:xfrm>
          <a:ln>
            <a:solidFill>
              <a:schemeClr val="bg1"/>
            </a:solidFill>
          </a:ln>
        </p:spPr>
        <p:txBody>
          <a:bodyPr>
            <a:normAutofit/>
          </a:bodyPr>
          <a:lstStyle/>
          <a:p>
            <a:pPr marL="0" indent="0">
              <a:buNone/>
            </a:pPr>
            <a:r>
              <a:rPr lang="en-AU" sz="2300" b="1" dirty="0" smtClean="0"/>
              <a:t>Option 3</a:t>
            </a:r>
          </a:p>
          <a:p>
            <a:pPr marL="0" indent="0">
              <a:buNone/>
            </a:pPr>
            <a:r>
              <a:rPr lang="en-AU" sz="1600" b="1" dirty="0" smtClean="0">
                <a:solidFill>
                  <a:srgbClr val="FF0000"/>
                </a:solidFill>
              </a:rPr>
              <a:t>Partially Commute Own Pension and transferring the amount to an accumulation phase interest </a:t>
            </a:r>
            <a:r>
              <a:rPr lang="en-AU" sz="1600" dirty="0" smtClean="0"/>
              <a:t>and leaving it in the superannuation System</a:t>
            </a:r>
          </a:p>
          <a:p>
            <a:pPr marL="0" indent="0">
              <a:buNone/>
            </a:pPr>
            <a:endParaRPr lang="en-AU" sz="1600" dirty="0" smtClean="0"/>
          </a:p>
          <a:p>
            <a:pPr marL="0" indent="0">
              <a:buNone/>
            </a:pPr>
            <a:r>
              <a:rPr lang="en-AU" sz="1600" dirty="0" smtClean="0"/>
              <a:t>Commutation </a:t>
            </a:r>
            <a:r>
              <a:rPr lang="en-AU" sz="1600" dirty="0" smtClean="0"/>
              <a:t>is a debit to transfer balance account of </a:t>
            </a:r>
            <a:r>
              <a:rPr lang="en-AU" sz="1600" dirty="0" smtClean="0"/>
              <a:t>$400,000</a:t>
            </a:r>
            <a:endParaRPr lang="en-AU" sz="1600" dirty="0" smtClean="0"/>
          </a:p>
          <a:p>
            <a:pPr marL="0" indent="0">
              <a:buNone/>
            </a:pPr>
            <a:endParaRPr lang="en-AU" sz="1600" dirty="0" smtClean="0"/>
          </a:p>
          <a:p>
            <a:pPr marL="0" indent="0">
              <a:buNone/>
            </a:pPr>
            <a:r>
              <a:rPr lang="en-AU" sz="1600" dirty="0" smtClean="0"/>
              <a:t>Credit </a:t>
            </a:r>
            <a:r>
              <a:rPr lang="en-AU" sz="1600" dirty="0" smtClean="0"/>
              <a:t>of Reversionary Pension of $1,200,000</a:t>
            </a:r>
          </a:p>
          <a:p>
            <a:pPr marL="0" indent="0">
              <a:buNone/>
            </a:pPr>
            <a:endParaRPr lang="en-AU" dirty="0" smtClean="0"/>
          </a:p>
          <a:p>
            <a:pPr marL="0" indent="0">
              <a:buNone/>
            </a:pPr>
            <a:r>
              <a:rPr lang="en-AU" dirty="0" smtClean="0"/>
              <a:t> </a:t>
            </a:r>
          </a:p>
        </p:txBody>
      </p:sp>
      <p:cxnSp>
        <p:nvCxnSpPr>
          <p:cNvPr id="7" name="Straight Connector 6"/>
          <p:cNvCxnSpPr/>
          <p:nvPr/>
        </p:nvCxnSpPr>
        <p:spPr>
          <a:xfrm>
            <a:off x="685800" y="9144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11960" y="980728"/>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63888" y="548680"/>
            <a:ext cx="1204176" cy="369332"/>
          </a:xfrm>
          <a:prstGeom prst="rect">
            <a:avLst/>
          </a:prstGeom>
          <a:noFill/>
        </p:spPr>
        <p:txBody>
          <a:bodyPr wrap="none" rtlCol="0">
            <a:spAutoFit/>
          </a:bodyPr>
          <a:lstStyle/>
          <a:p>
            <a:r>
              <a:rPr lang="en-AU" dirty="0" smtClean="0"/>
              <a:t>TBC $</a:t>
            </a:r>
            <a:r>
              <a:rPr lang="en-AU" dirty="0" smtClean="0"/>
              <a:t>1.7M</a:t>
            </a:r>
            <a:endParaRPr lang="en-AU" dirty="0"/>
          </a:p>
        </p:txBody>
      </p:sp>
      <p:sp>
        <p:nvSpPr>
          <p:cNvPr id="13" name="TextBox 12"/>
          <p:cNvSpPr txBox="1"/>
          <p:nvPr/>
        </p:nvSpPr>
        <p:spPr>
          <a:xfrm>
            <a:off x="0" y="914400"/>
            <a:ext cx="685800" cy="923330"/>
          </a:xfrm>
          <a:prstGeom prst="rect">
            <a:avLst/>
          </a:prstGeom>
          <a:noFill/>
        </p:spPr>
        <p:txBody>
          <a:bodyPr wrap="square" rtlCol="0">
            <a:spAutoFit/>
          </a:bodyPr>
          <a:lstStyle/>
          <a:p>
            <a:r>
              <a:rPr lang="en-AU" dirty="0" smtClean="0"/>
              <a:t>1</a:t>
            </a:r>
            <a:r>
              <a:rPr lang="en-AU" baseline="30000" dirty="0" smtClean="0"/>
              <a:t>st</a:t>
            </a:r>
            <a:r>
              <a:rPr lang="en-AU" dirty="0" smtClean="0"/>
              <a:t> Sept. </a:t>
            </a:r>
            <a:r>
              <a:rPr lang="en-AU" dirty="0" smtClean="0"/>
              <a:t>2020</a:t>
            </a:r>
            <a:endParaRPr lang="en-AU" dirty="0"/>
          </a:p>
        </p:txBody>
      </p:sp>
      <p:sp>
        <p:nvSpPr>
          <p:cNvPr id="14" name="TextBox 13"/>
          <p:cNvSpPr txBox="1"/>
          <p:nvPr/>
        </p:nvSpPr>
        <p:spPr>
          <a:xfrm>
            <a:off x="0" y="3573016"/>
            <a:ext cx="685800" cy="830997"/>
          </a:xfrm>
          <a:prstGeom prst="rect">
            <a:avLst/>
          </a:prstGeom>
          <a:noFill/>
        </p:spPr>
        <p:txBody>
          <a:bodyPr wrap="square" rtlCol="0">
            <a:spAutoFit/>
          </a:bodyPr>
          <a:lstStyle/>
          <a:p>
            <a:r>
              <a:rPr lang="en-AU" sz="1600" dirty="0" smtClean="0"/>
              <a:t>1</a:t>
            </a:r>
            <a:r>
              <a:rPr lang="en-AU" sz="1600" baseline="30000" dirty="0" smtClean="0"/>
              <a:t>st</a:t>
            </a:r>
            <a:r>
              <a:rPr lang="en-AU" sz="1600" dirty="0" smtClean="0"/>
              <a:t> Sept. </a:t>
            </a:r>
            <a:r>
              <a:rPr lang="en-AU" sz="1600" dirty="0" smtClean="0"/>
              <a:t>2021</a:t>
            </a:r>
            <a:endParaRPr lang="en-AU" sz="1600" dirty="0"/>
          </a:p>
        </p:txBody>
      </p:sp>
      <p:sp>
        <p:nvSpPr>
          <p:cNvPr id="15" name="Rectangle 14"/>
          <p:cNvSpPr/>
          <p:nvPr/>
        </p:nvSpPr>
        <p:spPr>
          <a:xfrm>
            <a:off x="683568" y="1556792"/>
            <a:ext cx="2057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$1.2M Pension</a:t>
            </a:r>
            <a:endParaRPr lang="en-AU" dirty="0"/>
          </a:p>
        </p:txBody>
      </p:sp>
      <p:sp>
        <p:nvSpPr>
          <p:cNvPr id="16" name="Rectangle 15"/>
          <p:cNvSpPr/>
          <p:nvPr/>
        </p:nvSpPr>
        <p:spPr>
          <a:xfrm>
            <a:off x="2699792" y="1556792"/>
            <a:ext cx="2332856"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 $900K Pension</a:t>
            </a:r>
            <a:endParaRPr lang="en-AU" dirty="0"/>
          </a:p>
        </p:txBody>
      </p:sp>
      <p:sp>
        <p:nvSpPr>
          <p:cNvPr id="21" name="Rectangle 20"/>
          <p:cNvSpPr/>
          <p:nvPr/>
        </p:nvSpPr>
        <p:spPr>
          <a:xfrm>
            <a:off x="2699792" y="4077072"/>
            <a:ext cx="152591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 </a:t>
            </a:r>
            <a:r>
              <a:rPr lang="en-AU" dirty="0" smtClean="0"/>
              <a:t>$500K </a:t>
            </a:r>
            <a:r>
              <a:rPr lang="en-AU" dirty="0" smtClean="0"/>
              <a:t>Pension</a:t>
            </a:r>
            <a:endParaRPr lang="en-AU" dirty="0"/>
          </a:p>
        </p:txBody>
      </p:sp>
      <p:sp>
        <p:nvSpPr>
          <p:cNvPr id="22" name="Rectangle 21"/>
          <p:cNvSpPr/>
          <p:nvPr/>
        </p:nvSpPr>
        <p:spPr>
          <a:xfrm>
            <a:off x="683568" y="2924944"/>
            <a:ext cx="1656184"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Mary’s </a:t>
            </a:r>
            <a:r>
              <a:rPr lang="en-AU" dirty="0" smtClean="0"/>
              <a:t>$400K </a:t>
            </a:r>
            <a:r>
              <a:rPr lang="en-AU" dirty="0" smtClean="0"/>
              <a:t>Accumulation Account</a:t>
            </a:r>
            <a:endParaRPr lang="en-AU" dirty="0"/>
          </a:p>
        </p:txBody>
      </p:sp>
      <p:cxnSp>
        <p:nvCxnSpPr>
          <p:cNvPr id="24" name="Straight Arrow Connector 23"/>
          <p:cNvCxnSpPr/>
          <p:nvPr/>
        </p:nvCxnSpPr>
        <p:spPr>
          <a:xfrm flipH="1">
            <a:off x="2411760" y="2708920"/>
            <a:ext cx="504056" cy="64807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683568" y="4077072"/>
            <a:ext cx="200025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$1.2M Pension</a:t>
            </a:r>
            <a:endParaRPr lang="en-AU" dirty="0"/>
          </a:p>
        </p:txBody>
      </p:sp>
      <p:cxnSp>
        <p:nvCxnSpPr>
          <p:cNvPr id="20" name="Straight Arrow Connector 19"/>
          <p:cNvCxnSpPr/>
          <p:nvPr/>
        </p:nvCxnSpPr>
        <p:spPr>
          <a:xfrm>
            <a:off x="3275856" y="2708920"/>
            <a:ext cx="0" cy="1296144"/>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linds(horizontal)">
                                      <p:cBhvr>
                                        <p:cTn id="22" dur="500"/>
                                        <p:tgtEl>
                                          <p:spTgt spid="3">
                                            <p:bg/>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blinds(horizontal)">
                                      <p:cBhvr>
                                        <p:cTn id="25" dur="500"/>
                                        <p:tgtEl>
                                          <p:spTgt spid="3">
                                            <p:bg/>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linds(horizontal)">
                                      <p:cBhvr>
                                        <p:cTn id="28" dur="500"/>
                                        <p:tgtEl>
                                          <p:spTgt spid="3">
                                            <p:txEl>
                                              <p:pRg st="0" end="0"/>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linds(horizont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linds(horizontal)">
                                      <p:cBhvr>
                                        <p:cTn id="50" dur="500"/>
                                        <p:tgtEl>
                                          <p:spTgt spid="3">
                                            <p:txEl>
                                              <p:pRg st="5" end="5"/>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linds(horizontal)">
                                      <p:cBhvr>
                                        <p:cTn id="53" dur="500"/>
                                        <p:tgtEl>
                                          <p:spTgt spid="3">
                                            <p:txEl>
                                              <p:pRg st="7" end="7"/>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10" grpId="0"/>
      <p:bldP spid="15" grpId="0" animBg="1"/>
      <p:bldP spid="16" grpId="0" animBg="1"/>
      <p:bldP spid="21" grpId="0" animBg="1"/>
      <p:bldP spid="22"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072" y="908720"/>
            <a:ext cx="3600400" cy="5638800"/>
          </a:xfrm>
          <a:ln>
            <a:solidFill>
              <a:schemeClr val="bg1"/>
            </a:solidFill>
          </a:ln>
        </p:spPr>
        <p:txBody>
          <a:bodyPr>
            <a:normAutofit/>
          </a:bodyPr>
          <a:lstStyle/>
          <a:p>
            <a:pPr marL="0" indent="0">
              <a:buNone/>
            </a:pPr>
            <a:endParaRPr lang="en-AU" sz="1600" b="1" dirty="0" smtClean="0">
              <a:solidFill>
                <a:schemeClr val="tx1"/>
              </a:solidFill>
            </a:endParaRPr>
          </a:p>
          <a:p>
            <a:pPr marL="0" indent="0">
              <a:buNone/>
            </a:pPr>
            <a:r>
              <a:rPr lang="en-AU" sz="1600" b="1" dirty="0" smtClean="0">
                <a:solidFill>
                  <a:schemeClr val="tx1"/>
                </a:solidFill>
              </a:rPr>
              <a:t>Option 1</a:t>
            </a:r>
          </a:p>
          <a:p>
            <a:pPr marL="0" indent="0">
              <a:buNone/>
            </a:pPr>
            <a:r>
              <a:rPr lang="en-AU" sz="1600" dirty="0" smtClean="0">
                <a:solidFill>
                  <a:schemeClr val="tx1"/>
                </a:solidFill>
              </a:rPr>
              <a:t>Pay out to Death </a:t>
            </a:r>
            <a:r>
              <a:rPr lang="en-AU" sz="1600" dirty="0" smtClean="0">
                <a:solidFill>
                  <a:schemeClr val="tx1"/>
                </a:solidFill>
              </a:rPr>
              <a:t>Benefit Beneficiary.</a:t>
            </a:r>
          </a:p>
          <a:p>
            <a:pPr marL="0" indent="0">
              <a:buNone/>
            </a:pPr>
            <a:endParaRPr lang="en-AU" b="1" dirty="0" smtClean="0">
              <a:solidFill>
                <a:schemeClr val="tx1"/>
              </a:solidFill>
            </a:endParaRPr>
          </a:p>
          <a:p>
            <a:pPr marL="0" indent="0">
              <a:buNone/>
            </a:pPr>
            <a:endParaRPr lang="en-AU" b="1" dirty="0" smtClean="0"/>
          </a:p>
        </p:txBody>
      </p:sp>
      <p:cxnSp>
        <p:nvCxnSpPr>
          <p:cNvPr id="7" name="Straight Connector 6"/>
          <p:cNvCxnSpPr/>
          <p:nvPr/>
        </p:nvCxnSpPr>
        <p:spPr>
          <a:xfrm>
            <a:off x="683568" y="1556792"/>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63888" y="21336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87824" y="1772816"/>
            <a:ext cx="1204176" cy="369332"/>
          </a:xfrm>
          <a:prstGeom prst="rect">
            <a:avLst/>
          </a:prstGeom>
          <a:noFill/>
        </p:spPr>
        <p:txBody>
          <a:bodyPr wrap="none" rtlCol="0">
            <a:spAutoFit/>
          </a:bodyPr>
          <a:lstStyle/>
          <a:p>
            <a:r>
              <a:rPr lang="en-AU" dirty="0" smtClean="0"/>
              <a:t>TBC $</a:t>
            </a:r>
            <a:r>
              <a:rPr lang="en-AU" dirty="0" smtClean="0"/>
              <a:t>1.7M</a:t>
            </a:r>
            <a:endParaRPr lang="en-AU" dirty="0"/>
          </a:p>
        </p:txBody>
      </p:sp>
      <p:sp>
        <p:nvSpPr>
          <p:cNvPr id="13" name="TextBox 12"/>
          <p:cNvSpPr txBox="1"/>
          <p:nvPr/>
        </p:nvSpPr>
        <p:spPr>
          <a:xfrm>
            <a:off x="0" y="2420888"/>
            <a:ext cx="685800" cy="923330"/>
          </a:xfrm>
          <a:prstGeom prst="rect">
            <a:avLst/>
          </a:prstGeom>
          <a:noFill/>
        </p:spPr>
        <p:txBody>
          <a:bodyPr wrap="square" rtlCol="0">
            <a:spAutoFit/>
          </a:bodyPr>
          <a:lstStyle/>
          <a:p>
            <a:r>
              <a:rPr lang="en-AU" dirty="0" smtClean="0"/>
              <a:t>1</a:t>
            </a:r>
            <a:r>
              <a:rPr lang="en-AU" baseline="30000" dirty="0" smtClean="0"/>
              <a:t>st</a:t>
            </a:r>
            <a:r>
              <a:rPr lang="en-AU" dirty="0" smtClean="0"/>
              <a:t> Sept. </a:t>
            </a:r>
            <a:r>
              <a:rPr lang="en-AU" dirty="0" smtClean="0"/>
              <a:t>2020</a:t>
            </a:r>
            <a:endParaRPr lang="en-AU" dirty="0"/>
          </a:p>
        </p:txBody>
      </p:sp>
      <p:sp>
        <p:nvSpPr>
          <p:cNvPr id="14" name="TextBox 13"/>
          <p:cNvSpPr txBox="1"/>
          <p:nvPr/>
        </p:nvSpPr>
        <p:spPr>
          <a:xfrm>
            <a:off x="0" y="4221088"/>
            <a:ext cx="827584" cy="923330"/>
          </a:xfrm>
          <a:prstGeom prst="rect">
            <a:avLst/>
          </a:prstGeom>
          <a:noFill/>
        </p:spPr>
        <p:txBody>
          <a:bodyPr wrap="square" rtlCol="0">
            <a:spAutoFit/>
          </a:bodyPr>
          <a:lstStyle/>
          <a:p>
            <a:r>
              <a:rPr lang="en-AU" dirty="0" smtClean="0"/>
              <a:t>1</a:t>
            </a:r>
            <a:r>
              <a:rPr lang="en-AU" baseline="30000" dirty="0" smtClean="0"/>
              <a:t>st</a:t>
            </a:r>
            <a:r>
              <a:rPr lang="en-AU" dirty="0" smtClean="0"/>
              <a:t> Sept. </a:t>
            </a:r>
            <a:r>
              <a:rPr lang="en-AU" dirty="0" smtClean="0"/>
              <a:t>2021</a:t>
            </a:r>
            <a:endParaRPr lang="en-AU" dirty="0"/>
          </a:p>
        </p:txBody>
      </p:sp>
      <p:sp>
        <p:nvSpPr>
          <p:cNvPr id="15" name="Rectangle 14"/>
          <p:cNvSpPr/>
          <p:nvPr/>
        </p:nvSpPr>
        <p:spPr>
          <a:xfrm>
            <a:off x="683568" y="2564904"/>
            <a:ext cx="291465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$1.7M </a:t>
            </a:r>
            <a:r>
              <a:rPr lang="en-AU" dirty="0" smtClean="0"/>
              <a:t>Pension</a:t>
            </a:r>
          </a:p>
          <a:p>
            <a:pPr algn="ctr"/>
            <a:r>
              <a:rPr lang="en-AU" dirty="0" smtClean="0"/>
              <a:t>(Commenced at $1.6M)</a:t>
            </a:r>
            <a:endParaRPr lang="en-AU" dirty="0"/>
          </a:p>
        </p:txBody>
      </p:sp>
      <p:sp>
        <p:nvSpPr>
          <p:cNvPr id="16" name="Rectangle 15"/>
          <p:cNvSpPr/>
          <p:nvPr/>
        </p:nvSpPr>
        <p:spPr>
          <a:xfrm>
            <a:off x="683568" y="4365104"/>
            <a:ext cx="3672408"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Mary’s    $1.9M     </a:t>
            </a:r>
            <a:r>
              <a:rPr lang="en-AU" dirty="0" smtClean="0"/>
              <a:t>Pension</a:t>
            </a:r>
          </a:p>
          <a:p>
            <a:pPr algn="ctr"/>
            <a:r>
              <a:rPr lang="en-AU" dirty="0" smtClean="0"/>
              <a:t>(Commenced at $1.6M)</a:t>
            </a:r>
            <a:endParaRPr lang="en-AU" dirty="0"/>
          </a:p>
        </p:txBody>
      </p:sp>
      <p:sp>
        <p:nvSpPr>
          <p:cNvPr id="22" name="Rectangle 21"/>
          <p:cNvSpPr/>
          <p:nvPr/>
        </p:nvSpPr>
        <p:spPr>
          <a:xfrm>
            <a:off x="5940152" y="2590800"/>
            <a:ext cx="194654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$1.7M Pension</a:t>
            </a:r>
            <a:endParaRPr lang="en-AU" dirty="0"/>
          </a:p>
        </p:txBody>
      </p:sp>
      <p:cxnSp>
        <p:nvCxnSpPr>
          <p:cNvPr id="24" name="Straight Arrow Connector 23"/>
          <p:cNvCxnSpPr>
            <a:stCxn id="15" idx="3"/>
          </p:cNvCxnSpPr>
          <p:nvPr/>
        </p:nvCxnSpPr>
        <p:spPr>
          <a:xfrm>
            <a:off x="3598218" y="2945904"/>
            <a:ext cx="2800350" cy="99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04248" y="3429000"/>
            <a:ext cx="0"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940152" y="4343400"/>
            <a:ext cx="2304256"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smtClean="0"/>
              <a:t>Mary’s</a:t>
            </a:r>
          </a:p>
          <a:p>
            <a:pPr algn="ctr"/>
            <a:r>
              <a:rPr lang="en-AU" dirty="0" smtClean="0"/>
              <a:t>Bank Account $1.7M</a:t>
            </a:r>
            <a:endParaRPr lang="en-AU" dirty="0"/>
          </a:p>
        </p:txBody>
      </p:sp>
      <p:sp>
        <p:nvSpPr>
          <p:cNvPr id="31" name="TextBox 30"/>
          <p:cNvSpPr txBox="1"/>
          <p:nvPr/>
        </p:nvSpPr>
        <p:spPr>
          <a:xfrm>
            <a:off x="0" y="260648"/>
            <a:ext cx="8748464" cy="523220"/>
          </a:xfrm>
          <a:prstGeom prst="rect">
            <a:avLst/>
          </a:prstGeom>
          <a:noFill/>
        </p:spPr>
        <p:txBody>
          <a:bodyPr wrap="square" rtlCol="0">
            <a:spAutoFit/>
          </a:bodyPr>
          <a:lstStyle/>
          <a:p>
            <a:r>
              <a:rPr lang="en-AU" sz="2800" dirty="0" smtClean="0"/>
              <a:t>Large DEATH </a:t>
            </a:r>
            <a:r>
              <a:rPr lang="en-AU" sz="2800" dirty="0" smtClean="0"/>
              <a:t>BENEFIT </a:t>
            </a:r>
            <a:r>
              <a:rPr lang="en-AU" sz="2800" dirty="0" smtClean="0"/>
              <a:t>MUST </a:t>
            </a:r>
            <a:r>
              <a:rPr lang="en-AU" sz="2800" dirty="0" smtClean="0"/>
              <a:t>BE PAID OUT </a:t>
            </a:r>
            <a:endParaRPr lang="en-AU"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par>
                                <p:cTn id="25" presetID="3" presetClass="entr" presetSubtype="1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par>
                                <p:cTn id="31" presetID="3" presetClass="entr" presetSubtype="1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linds(horizontal)">
                                      <p:cBhvr>
                                        <p:cTn id="33" dur="500"/>
                                        <p:tgtEl>
                                          <p:spTgt spid="2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linds(horizontal)">
                                      <p:cBhvr>
                                        <p:cTn id="36" dur="500"/>
                                        <p:tgtEl>
                                          <p:spTgt spid="30"/>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3">
                                            <p:bg/>
                                          </p:spTgt>
                                        </p:tgtEl>
                                        <p:attrNameLst>
                                          <p:attrName>style.visibility</p:attrName>
                                        </p:attrNameLst>
                                      </p:cBhvr>
                                      <p:to>
                                        <p:strVal val="visible"/>
                                      </p:to>
                                    </p:set>
                                    <p:animEffect transition="in" filter="blinds(horizontal)">
                                      <p:cBhvr>
                                        <p:cTn id="39" dur="500"/>
                                        <p:tgtEl>
                                          <p:spTgt spid="3">
                                            <p:bg/>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bg/>
                                          </p:spTgt>
                                        </p:tgtEl>
                                        <p:attrNameLst>
                                          <p:attrName>style.visibility</p:attrName>
                                        </p:attrNameLst>
                                      </p:cBhvr>
                                      <p:to>
                                        <p:strVal val="visible"/>
                                      </p:to>
                                    </p:set>
                                    <p:animEffect transition="in" filter="blinds(horizontal)">
                                      <p:cBhvr>
                                        <p:cTn id="42" dur="500"/>
                                        <p:tgtEl>
                                          <p:spTgt spid="3">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blinds(horizontal)">
                                      <p:cBhvr>
                                        <p:cTn id="4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10" grpId="0"/>
      <p:bldP spid="15" grpId="0" animBg="1"/>
      <p:bldP spid="16" grpId="0" animBg="1"/>
      <p:bldP spid="22" grpId="0" animBg="1"/>
      <p:bldP spid="30"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056" y="836712"/>
            <a:ext cx="3888432" cy="5760640"/>
          </a:xfrm>
          <a:ln>
            <a:solidFill>
              <a:schemeClr val="bg1"/>
            </a:solidFill>
          </a:ln>
        </p:spPr>
        <p:txBody>
          <a:bodyPr>
            <a:noAutofit/>
          </a:bodyPr>
          <a:lstStyle/>
          <a:p>
            <a:pPr marL="0" indent="0" algn="ctr">
              <a:buNone/>
            </a:pPr>
            <a:r>
              <a:rPr lang="en-AU" sz="1600" b="1" dirty="0" smtClean="0">
                <a:solidFill>
                  <a:srgbClr val="FF0000"/>
                </a:solidFill>
              </a:rPr>
              <a:t>Procedure to Follow</a:t>
            </a:r>
          </a:p>
          <a:p>
            <a:pPr marL="0" indent="0">
              <a:buNone/>
            </a:pPr>
            <a:r>
              <a:rPr lang="en-AU" sz="1600" b="1" dirty="0" smtClean="0"/>
              <a:t>Step 1</a:t>
            </a:r>
            <a:r>
              <a:rPr lang="en-AU" sz="1600" b="1" dirty="0" smtClean="0">
                <a:solidFill>
                  <a:srgbClr val="FF0000"/>
                </a:solidFill>
              </a:rPr>
              <a:t>. </a:t>
            </a:r>
            <a:r>
              <a:rPr lang="en-AU" sz="1600" b="1" dirty="0" smtClean="0"/>
              <a:t>Full </a:t>
            </a:r>
            <a:r>
              <a:rPr lang="en-AU" sz="1600" b="1" dirty="0" smtClean="0"/>
              <a:t>commutation of a pension </a:t>
            </a:r>
            <a:r>
              <a:rPr lang="en-AU" sz="1600" dirty="0" smtClean="0"/>
              <a:t> </a:t>
            </a:r>
          </a:p>
          <a:p>
            <a:pPr marL="0" indent="0">
              <a:buNone/>
            </a:pPr>
            <a:r>
              <a:rPr lang="en-AU" sz="1600" dirty="0" smtClean="0"/>
              <a:t>Debit of $1.9M or minus $300K to her transfer balance account</a:t>
            </a:r>
          </a:p>
          <a:p>
            <a:pPr marL="0" indent="0">
              <a:buNone/>
            </a:pPr>
            <a:endParaRPr lang="en-AU" sz="1600" dirty="0" smtClean="0"/>
          </a:p>
          <a:p>
            <a:pPr marL="0" indent="0">
              <a:buNone/>
            </a:pPr>
            <a:r>
              <a:rPr lang="en-AU" sz="1600" dirty="0" smtClean="0"/>
              <a:t>Step 2. </a:t>
            </a:r>
            <a:r>
              <a:rPr lang="en-AU" sz="1600" dirty="0" err="1" smtClean="0"/>
              <a:t>Harry’s</a:t>
            </a:r>
            <a:r>
              <a:rPr lang="en-AU" sz="1600" dirty="0" smtClean="0"/>
              <a:t> </a:t>
            </a:r>
            <a:r>
              <a:rPr lang="en-AU" sz="1600" dirty="0" smtClean="0"/>
              <a:t>Reversionary Pension </a:t>
            </a:r>
            <a:r>
              <a:rPr lang="en-AU" sz="1600" b="1" dirty="0" smtClean="0">
                <a:solidFill>
                  <a:srgbClr val="FF0000"/>
                </a:solidFill>
              </a:rPr>
              <a:t>will credit her Balance Transfer Account </a:t>
            </a:r>
            <a:r>
              <a:rPr lang="en-AU" sz="1600" dirty="0" smtClean="0"/>
              <a:t>by $1.7M – her account will be move from Minus $300K to Plus $</a:t>
            </a:r>
            <a:r>
              <a:rPr lang="en-AU" sz="1600" dirty="0" smtClean="0"/>
              <a:t>1.4M</a:t>
            </a:r>
          </a:p>
          <a:p>
            <a:pPr marL="0" indent="0">
              <a:buNone/>
            </a:pPr>
            <a:endParaRPr lang="en-AU" sz="1600" dirty="0" smtClean="0"/>
          </a:p>
          <a:p>
            <a:pPr marL="0" indent="0">
              <a:buNone/>
            </a:pPr>
            <a:r>
              <a:rPr lang="en-AU" sz="1600" dirty="0" smtClean="0"/>
              <a:t>She </a:t>
            </a:r>
            <a:r>
              <a:rPr lang="en-AU" sz="1600" dirty="0" smtClean="0"/>
              <a:t>cannot add </a:t>
            </a:r>
            <a:r>
              <a:rPr lang="en-AU" sz="1600" dirty="0" smtClean="0"/>
              <a:t>another </a:t>
            </a:r>
            <a:r>
              <a:rPr lang="en-AU" sz="1600" dirty="0" smtClean="0"/>
              <a:t>$100K </a:t>
            </a:r>
            <a:r>
              <a:rPr lang="en-AU" sz="1600" dirty="0" smtClean="0"/>
              <a:t>from her Accumulation Account to make to $</a:t>
            </a:r>
            <a:r>
              <a:rPr lang="en-AU" sz="1600" dirty="0" smtClean="0"/>
              <a:t>1.7M </a:t>
            </a:r>
            <a:r>
              <a:rPr lang="en-AU" sz="1600" dirty="0" smtClean="0"/>
              <a:t>– maximum TBC – </a:t>
            </a:r>
            <a:r>
              <a:rPr lang="en-AU" sz="1600" b="1" u="sng" dirty="0" smtClean="0">
                <a:solidFill>
                  <a:srgbClr val="FF0000"/>
                </a:solidFill>
              </a:rPr>
              <a:t>As</a:t>
            </a:r>
            <a:r>
              <a:rPr lang="en-AU" sz="1600" b="1" u="sng" dirty="0" smtClean="0">
                <a:solidFill>
                  <a:srgbClr val="FF0000"/>
                </a:solidFill>
              </a:rPr>
              <a:t> </a:t>
            </a:r>
            <a:r>
              <a:rPr lang="en-AU" sz="1600" b="1" u="sng" dirty="0" smtClean="0">
                <a:solidFill>
                  <a:srgbClr val="FF0000"/>
                </a:solidFill>
              </a:rPr>
              <a:t>100 % of initial BTC is exhausted </a:t>
            </a:r>
            <a:r>
              <a:rPr lang="en-AU" sz="1600" b="1" u="sng" dirty="0" smtClean="0">
                <a:solidFill>
                  <a:srgbClr val="FF0000"/>
                </a:solidFill>
              </a:rPr>
              <a:t>– highes</a:t>
            </a:r>
            <a:r>
              <a:rPr lang="en-AU" sz="1600" b="1" u="sng" dirty="0" smtClean="0">
                <a:solidFill>
                  <a:srgbClr val="FF0000"/>
                </a:solidFill>
              </a:rPr>
              <a:t>t ever TBC</a:t>
            </a:r>
            <a:endParaRPr lang="en-AU" sz="1600" b="1" u="sng" dirty="0" smtClean="0">
              <a:solidFill>
                <a:srgbClr val="FF0000"/>
              </a:solidFill>
            </a:endParaRPr>
          </a:p>
          <a:p>
            <a:pPr marL="0" indent="0">
              <a:buNone/>
            </a:pPr>
            <a:endParaRPr lang="en-AU" sz="1600" b="1" u="sng" dirty="0" smtClean="0">
              <a:solidFill>
                <a:srgbClr val="FF0000"/>
              </a:solidFill>
            </a:endParaRPr>
          </a:p>
          <a:p>
            <a:pPr marL="0" indent="0">
              <a:buNone/>
            </a:pPr>
            <a:r>
              <a:rPr lang="en-AU" sz="1600" dirty="0" smtClean="0"/>
              <a:t>She </a:t>
            </a:r>
            <a:r>
              <a:rPr lang="en-AU" sz="1600" dirty="0" smtClean="0"/>
              <a:t>will then have $</a:t>
            </a:r>
            <a:r>
              <a:rPr lang="en-AU" sz="1600" dirty="0" smtClean="0"/>
              <a:t>1.7M </a:t>
            </a:r>
            <a:r>
              <a:rPr lang="en-AU" sz="1600" dirty="0" smtClean="0"/>
              <a:t>Pension and a $</a:t>
            </a:r>
            <a:r>
              <a:rPr lang="en-AU" sz="1600" dirty="0" smtClean="0"/>
              <a:t>1.9 </a:t>
            </a:r>
            <a:r>
              <a:rPr lang="en-AU" sz="1600" dirty="0" smtClean="0"/>
              <a:t>Million Accumulation account – which is where she was at the time of </a:t>
            </a:r>
            <a:r>
              <a:rPr lang="en-AU" sz="1600" dirty="0" err="1" smtClean="0"/>
              <a:t>Harry’s</a:t>
            </a:r>
            <a:r>
              <a:rPr lang="en-AU" sz="1600" dirty="0" smtClean="0"/>
              <a:t> Death</a:t>
            </a:r>
          </a:p>
        </p:txBody>
      </p:sp>
      <p:cxnSp>
        <p:nvCxnSpPr>
          <p:cNvPr id="7" name="Straight Connector 6"/>
          <p:cNvCxnSpPr/>
          <p:nvPr/>
        </p:nvCxnSpPr>
        <p:spPr>
          <a:xfrm>
            <a:off x="685800" y="914400"/>
            <a:ext cx="0" cy="5257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23928" y="1052736"/>
            <a:ext cx="0" cy="51816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91880" y="692696"/>
            <a:ext cx="1204176" cy="369332"/>
          </a:xfrm>
          <a:prstGeom prst="rect">
            <a:avLst/>
          </a:prstGeom>
          <a:noFill/>
        </p:spPr>
        <p:txBody>
          <a:bodyPr wrap="none" rtlCol="0">
            <a:spAutoFit/>
          </a:bodyPr>
          <a:lstStyle/>
          <a:p>
            <a:r>
              <a:rPr lang="en-AU" dirty="0" smtClean="0"/>
              <a:t>TBC $</a:t>
            </a:r>
            <a:r>
              <a:rPr lang="en-AU" dirty="0" smtClean="0"/>
              <a:t>1.7M</a:t>
            </a:r>
            <a:endParaRPr lang="en-AU" dirty="0"/>
          </a:p>
        </p:txBody>
      </p:sp>
      <p:sp>
        <p:nvSpPr>
          <p:cNvPr id="13" name="TextBox 12"/>
          <p:cNvSpPr txBox="1"/>
          <p:nvPr/>
        </p:nvSpPr>
        <p:spPr>
          <a:xfrm>
            <a:off x="0" y="1371600"/>
            <a:ext cx="685800" cy="923330"/>
          </a:xfrm>
          <a:prstGeom prst="rect">
            <a:avLst/>
          </a:prstGeom>
          <a:noFill/>
        </p:spPr>
        <p:txBody>
          <a:bodyPr wrap="square" rtlCol="0">
            <a:spAutoFit/>
          </a:bodyPr>
          <a:lstStyle/>
          <a:p>
            <a:r>
              <a:rPr lang="en-AU" dirty="0" smtClean="0"/>
              <a:t>1</a:t>
            </a:r>
            <a:r>
              <a:rPr lang="en-AU" baseline="30000" dirty="0" smtClean="0"/>
              <a:t>st</a:t>
            </a:r>
            <a:r>
              <a:rPr lang="en-AU" dirty="0" smtClean="0"/>
              <a:t> Sept. </a:t>
            </a:r>
            <a:r>
              <a:rPr lang="en-AU" dirty="0" smtClean="0"/>
              <a:t>2020</a:t>
            </a:r>
            <a:endParaRPr lang="en-AU" dirty="0"/>
          </a:p>
        </p:txBody>
      </p:sp>
      <p:sp>
        <p:nvSpPr>
          <p:cNvPr id="14" name="TextBox 13"/>
          <p:cNvSpPr txBox="1"/>
          <p:nvPr/>
        </p:nvSpPr>
        <p:spPr>
          <a:xfrm>
            <a:off x="0" y="3933056"/>
            <a:ext cx="628650" cy="1077218"/>
          </a:xfrm>
          <a:prstGeom prst="rect">
            <a:avLst/>
          </a:prstGeom>
          <a:noFill/>
        </p:spPr>
        <p:txBody>
          <a:bodyPr wrap="square" rtlCol="0">
            <a:spAutoFit/>
          </a:bodyPr>
          <a:lstStyle/>
          <a:p>
            <a:r>
              <a:rPr lang="en-AU" sz="1600" dirty="0" smtClean="0"/>
              <a:t>1</a:t>
            </a:r>
            <a:r>
              <a:rPr lang="en-AU" sz="1600" baseline="30000" dirty="0" smtClean="0"/>
              <a:t>st</a:t>
            </a:r>
            <a:r>
              <a:rPr lang="en-AU" sz="1600" dirty="0" smtClean="0"/>
              <a:t> Sept. </a:t>
            </a:r>
            <a:r>
              <a:rPr lang="en-AU" sz="1600" dirty="0" smtClean="0"/>
              <a:t>2021</a:t>
            </a:r>
          </a:p>
          <a:p>
            <a:endParaRPr lang="en-AU" sz="1600" dirty="0"/>
          </a:p>
        </p:txBody>
      </p:sp>
      <p:sp>
        <p:nvSpPr>
          <p:cNvPr id="15" name="Rectangle 14"/>
          <p:cNvSpPr/>
          <p:nvPr/>
        </p:nvSpPr>
        <p:spPr>
          <a:xfrm>
            <a:off x="683568" y="1196752"/>
            <a:ext cx="323812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$1.7M </a:t>
            </a:r>
            <a:r>
              <a:rPr lang="en-AU" dirty="0" smtClean="0"/>
              <a:t>Pension</a:t>
            </a:r>
          </a:p>
          <a:p>
            <a:pPr algn="ctr"/>
            <a:r>
              <a:rPr lang="en-AU" dirty="0" smtClean="0"/>
              <a:t>(Commenced from $1.6M)</a:t>
            </a:r>
            <a:endParaRPr lang="en-AU" dirty="0"/>
          </a:p>
        </p:txBody>
      </p:sp>
      <p:sp>
        <p:nvSpPr>
          <p:cNvPr id="16" name="Rectangle 15"/>
          <p:cNvSpPr/>
          <p:nvPr/>
        </p:nvSpPr>
        <p:spPr>
          <a:xfrm>
            <a:off x="683568" y="1988840"/>
            <a:ext cx="325755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Mary’s    $1.9M     </a:t>
            </a:r>
            <a:r>
              <a:rPr lang="en-AU" dirty="0" smtClean="0"/>
              <a:t>Pension</a:t>
            </a:r>
          </a:p>
          <a:p>
            <a:pPr algn="ctr"/>
            <a:r>
              <a:rPr lang="en-AU" dirty="0" smtClean="0"/>
              <a:t>(Commenced from $1.6M)</a:t>
            </a:r>
            <a:endParaRPr lang="en-AU" dirty="0"/>
          </a:p>
        </p:txBody>
      </p:sp>
      <p:sp>
        <p:nvSpPr>
          <p:cNvPr id="17" name="Rectangle 16"/>
          <p:cNvSpPr/>
          <p:nvPr/>
        </p:nvSpPr>
        <p:spPr>
          <a:xfrm>
            <a:off x="683568" y="5013176"/>
            <a:ext cx="291465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Mary’s  $</a:t>
            </a:r>
            <a:r>
              <a:rPr lang="en-AU" dirty="0" smtClean="0"/>
              <a:t>1.9 </a:t>
            </a:r>
            <a:r>
              <a:rPr lang="en-AU" dirty="0" smtClean="0"/>
              <a:t>M   Accumulation Account</a:t>
            </a:r>
            <a:endParaRPr lang="en-AU" dirty="0"/>
          </a:p>
        </p:txBody>
      </p:sp>
      <p:sp>
        <p:nvSpPr>
          <p:cNvPr id="18" name="Rectangle 17"/>
          <p:cNvSpPr/>
          <p:nvPr/>
        </p:nvSpPr>
        <p:spPr>
          <a:xfrm>
            <a:off x="683568" y="4221088"/>
            <a:ext cx="324036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$1.7M Pension</a:t>
            </a:r>
            <a:endParaRPr lang="en-AU" dirty="0"/>
          </a:p>
        </p:txBody>
      </p:sp>
      <p:sp>
        <p:nvSpPr>
          <p:cNvPr id="20" name="Rectangle 19"/>
          <p:cNvSpPr/>
          <p:nvPr/>
        </p:nvSpPr>
        <p:spPr>
          <a:xfrm>
            <a:off x="0" y="2996952"/>
            <a:ext cx="314325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Debit Transfer Balance (-$1.9M) </a:t>
            </a:r>
          </a:p>
          <a:p>
            <a:pPr algn="ctr"/>
            <a:r>
              <a:rPr lang="en-AU" dirty="0" smtClean="0">
                <a:solidFill>
                  <a:srgbClr val="FFFF00"/>
                </a:solidFill>
              </a:rPr>
              <a:t>Negative $300K</a:t>
            </a:r>
            <a:endParaRPr lang="en-AU" dirty="0">
              <a:solidFill>
                <a:srgbClr val="FFFF00"/>
              </a:solidFill>
            </a:endParaRPr>
          </a:p>
        </p:txBody>
      </p:sp>
      <p:sp>
        <p:nvSpPr>
          <p:cNvPr id="19" name="Rectangle 18"/>
          <p:cNvSpPr/>
          <p:nvPr/>
        </p:nvSpPr>
        <p:spPr>
          <a:xfrm>
            <a:off x="323528" y="0"/>
            <a:ext cx="3947043" cy="523220"/>
          </a:xfrm>
          <a:prstGeom prst="rect">
            <a:avLst/>
          </a:prstGeom>
        </p:spPr>
        <p:txBody>
          <a:bodyPr wrap="none">
            <a:spAutoFit/>
          </a:bodyPr>
          <a:lstStyle/>
          <a:p>
            <a:pPr algn="ctr"/>
            <a:r>
              <a:rPr lang="en-AU" sz="2800" dirty="0" smtClean="0"/>
              <a:t>Retain Maximum in Super</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linds(horizontal)">
                                      <p:cBhvr>
                                        <p:cTn id="22" dur="500"/>
                                        <p:tgtEl>
                                          <p:spTgt spid="3">
                                            <p:bg/>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blinds(horizontal)">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linds(horizontal)">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blinds(horizontal)">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blinds(horizontal)">
                                      <p:cBhvr>
                                        <p:cTn id="40" dur="500"/>
                                        <p:tgtEl>
                                          <p:spTgt spid="3">
                                            <p:txEl>
                                              <p:pRg st="2" end="2"/>
                                            </p:txEl>
                                          </p:spTgt>
                                        </p:tgtEl>
                                      </p:cBhvr>
                                    </p:animEffect>
                                  </p:childTnLst>
                                </p:cTn>
                              </p:par>
                              <p:par>
                                <p:cTn id="41" presetID="0" presetClass="path" presetSubtype="0" accel="50000" decel="50000" fill="hold" grpId="1" nodeType="withEffect">
                                  <p:stCondLst>
                                    <p:cond delay="0"/>
                                  </p:stCondLst>
                                  <p:childTnLst>
                                    <p:animMotion origin="layout" path="M 5E-6 4.44444E-6 L -0.09062 0.07777 " pathEditMode="relative" rAng="0" ptsTypes="AA">
                                      <p:cBhvr>
                                        <p:cTn id="42" dur="2000" fill="hold"/>
                                        <p:tgtEl>
                                          <p:spTgt spid="16"/>
                                        </p:tgtEl>
                                        <p:attrNameLst>
                                          <p:attrName>ppt_x</p:attrName>
                                          <p:attrName>ppt_y</p:attrName>
                                        </p:attrNameLst>
                                      </p:cBhvr>
                                      <p:rCtr x="-45" y="39"/>
                                    </p:animMotion>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blinds(horizontal)">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blinds(horizontal)">
                                      <p:cBhvr>
                                        <p:cTn id="60" dur="5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blinds(horizontal)">
                                      <p:cBhvr>
                                        <p:cTn id="65" dur="500"/>
                                        <p:tgtEl>
                                          <p:spTgt spid="3">
                                            <p:txEl>
                                              <p:pRg st="8" end="8"/>
                                            </p:txEl>
                                          </p:spTgt>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10" grpId="0"/>
      <p:bldP spid="15" grpId="0" animBg="1"/>
      <p:bldP spid="16" grpId="0" animBg="1"/>
      <p:bldP spid="16" grpId="1" animBg="1"/>
      <p:bldP spid="17" grpId="0" animBg="1"/>
      <p:bldP spid="18"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Increase in Transfer Balance Cap to $1.7M</a:t>
            </a:r>
            <a:br>
              <a:rPr lang="en-AU" sz="3200" dirty="0" smtClean="0"/>
            </a:br>
            <a:r>
              <a:rPr lang="en-AU" sz="3200" dirty="0" smtClean="0"/>
              <a:t>from 1</a:t>
            </a:r>
            <a:r>
              <a:rPr lang="en-AU" sz="3200" baseline="30000" dirty="0" smtClean="0"/>
              <a:t>st</a:t>
            </a:r>
            <a:r>
              <a:rPr lang="en-AU" sz="3200" dirty="0" smtClean="0"/>
              <a:t> July 2021</a:t>
            </a:r>
            <a:endParaRPr lang="en-AU" sz="3200" dirty="0"/>
          </a:p>
        </p:txBody>
      </p:sp>
      <p:sp>
        <p:nvSpPr>
          <p:cNvPr id="3" name="Content Placeholder 2"/>
          <p:cNvSpPr>
            <a:spLocks noGrp="1"/>
          </p:cNvSpPr>
          <p:nvPr>
            <p:ph idx="1"/>
          </p:nvPr>
        </p:nvSpPr>
        <p:spPr/>
        <p:txBody>
          <a:bodyPr>
            <a:normAutofit/>
          </a:bodyPr>
          <a:lstStyle/>
          <a:p>
            <a:pPr>
              <a:buNone/>
            </a:pPr>
            <a:r>
              <a:rPr lang="en-AU" sz="2000" dirty="0" smtClean="0"/>
              <a:t>Pension Commenced at $600K = Highest ever TBC</a:t>
            </a:r>
          </a:p>
          <a:p>
            <a:pPr>
              <a:buNone/>
            </a:pPr>
            <a:endParaRPr lang="en-AU" sz="2000" dirty="0" smtClean="0"/>
          </a:p>
          <a:p>
            <a:pPr>
              <a:buNone/>
            </a:pPr>
            <a:r>
              <a:rPr lang="en-AU" sz="2000" dirty="0" smtClean="0"/>
              <a:t>Gap = 600/$1.6M = 37.50% or Gap is 62.50%</a:t>
            </a:r>
          </a:p>
          <a:p>
            <a:pPr>
              <a:buNone/>
            </a:pPr>
            <a:endParaRPr lang="en-AU" sz="2000" dirty="0" smtClean="0"/>
          </a:p>
          <a:p>
            <a:pPr>
              <a:buNone/>
            </a:pPr>
            <a:r>
              <a:rPr lang="en-AU" sz="2000" dirty="0" smtClean="0"/>
              <a:t>Increase in Balance in transfer balance cap $100K (From $1.6M to $1.7m)</a:t>
            </a:r>
          </a:p>
          <a:p>
            <a:pPr>
              <a:buNone/>
            </a:pPr>
            <a:endParaRPr lang="en-AU" sz="2000" dirty="0" smtClean="0"/>
          </a:p>
          <a:p>
            <a:pPr>
              <a:buNone/>
            </a:pPr>
            <a:r>
              <a:rPr lang="en-AU" sz="2000" dirty="0" smtClean="0"/>
              <a:t>Old Gap $1.6M - $600K = $1M</a:t>
            </a:r>
          </a:p>
          <a:p>
            <a:pPr>
              <a:buNone/>
            </a:pPr>
            <a:endParaRPr lang="en-AU" sz="2000" dirty="0" smtClean="0"/>
          </a:p>
          <a:p>
            <a:pPr>
              <a:buNone/>
            </a:pPr>
            <a:r>
              <a:rPr lang="en-AU" sz="2000" dirty="0" smtClean="0"/>
              <a:t>Increase 100K X 62.50%</a:t>
            </a:r>
          </a:p>
          <a:p>
            <a:pPr>
              <a:buNone/>
            </a:pPr>
            <a:endParaRPr lang="en-AU" sz="2000" dirty="0" smtClean="0"/>
          </a:p>
          <a:p>
            <a:pPr>
              <a:buNone/>
            </a:pPr>
            <a:r>
              <a:rPr lang="en-AU" sz="2000" b="1" dirty="0" smtClean="0"/>
              <a:t>Total Gap = $1,062,500</a:t>
            </a:r>
          </a:p>
          <a:p>
            <a:endParaRPr lang="en-AU" dirty="0" smtClean="0"/>
          </a:p>
          <a:p>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056" y="836712"/>
            <a:ext cx="3888432" cy="5760640"/>
          </a:xfrm>
          <a:ln>
            <a:solidFill>
              <a:schemeClr val="bg1"/>
            </a:solidFill>
          </a:ln>
        </p:spPr>
        <p:txBody>
          <a:bodyPr>
            <a:noAutofit/>
          </a:bodyPr>
          <a:lstStyle/>
          <a:p>
            <a:pPr marL="0" indent="0" algn="ctr">
              <a:buNone/>
            </a:pPr>
            <a:r>
              <a:rPr lang="en-AU" sz="2000" b="1" dirty="0" smtClean="0"/>
              <a:t>Maximum if </a:t>
            </a:r>
            <a:r>
              <a:rPr lang="en-AU" sz="2000" b="1" dirty="0" err="1" smtClean="0"/>
              <a:t>H</a:t>
            </a:r>
            <a:r>
              <a:rPr lang="en-AU" sz="2000" b="1" dirty="0" err="1" smtClean="0"/>
              <a:t>arry’s</a:t>
            </a:r>
            <a:r>
              <a:rPr lang="en-AU" sz="2000" b="1" dirty="0" smtClean="0"/>
              <a:t> which can be absorbed by Mary</a:t>
            </a:r>
          </a:p>
          <a:p>
            <a:pPr marL="0" indent="0" algn="ctr">
              <a:buNone/>
            </a:pPr>
            <a:endParaRPr lang="en-AU" sz="2000" b="1" dirty="0" smtClean="0"/>
          </a:p>
          <a:p>
            <a:pPr marL="0" indent="0">
              <a:buNone/>
            </a:pPr>
            <a:r>
              <a:rPr lang="en-AU" sz="2000" dirty="0" smtClean="0"/>
              <a:t>Own Pension $600K</a:t>
            </a:r>
          </a:p>
          <a:p>
            <a:pPr marL="0" indent="0">
              <a:buNone/>
            </a:pPr>
            <a:r>
              <a:rPr lang="en-AU" sz="2000" dirty="0" smtClean="0"/>
              <a:t>Harry Pension $1,062,500</a:t>
            </a:r>
          </a:p>
          <a:p>
            <a:pPr marL="0" indent="0">
              <a:buNone/>
            </a:pPr>
            <a:r>
              <a:rPr lang="en-AU" sz="2000" dirty="0" smtClean="0"/>
              <a:t>Total $1,662,500</a:t>
            </a:r>
          </a:p>
          <a:p>
            <a:pPr marL="0" indent="0">
              <a:buNone/>
            </a:pPr>
            <a:endParaRPr lang="en-AU" sz="2000" dirty="0" smtClean="0"/>
          </a:p>
          <a:p>
            <a:pPr marL="0" indent="0">
              <a:buNone/>
            </a:pPr>
            <a:r>
              <a:rPr lang="en-AU" sz="2000" dirty="0" smtClean="0"/>
              <a:t>Balance of </a:t>
            </a:r>
            <a:r>
              <a:rPr lang="en-AU" sz="2000" dirty="0" err="1" smtClean="0"/>
              <a:t>Harry’s</a:t>
            </a:r>
            <a:r>
              <a:rPr lang="en-AU" sz="2000" dirty="0" smtClean="0"/>
              <a:t> Pension must be taken out</a:t>
            </a:r>
          </a:p>
          <a:p>
            <a:pPr marL="0" indent="0">
              <a:buNone/>
            </a:pPr>
            <a:endParaRPr lang="en-AU" sz="2000" b="1" dirty="0" smtClean="0"/>
          </a:p>
          <a:p>
            <a:pPr marL="0" indent="0">
              <a:buNone/>
            </a:pPr>
            <a:endParaRPr lang="en-AU" sz="1600" dirty="0" smtClean="0"/>
          </a:p>
        </p:txBody>
      </p:sp>
      <p:cxnSp>
        <p:nvCxnSpPr>
          <p:cNvPr id="7" name="Straight Connector 6"/>
          <p:cNvCxnSpPr/>
          <p:nvPr/>
        </p:nvCxnSpPr>
        <p:spPr>
          <a:xfrm>
            <a:off x="685800" y="914400"/>
            <a:ext cx="0" cy="52578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63888" y="4797152"/>
            <a:ext cx="1415772" cy="369332"/>
          </a:xfrm>
          <a:prstGeom prst="rect">
            <a:avLst/>
          </a:prstGeom>
          <a:noFill/>
        </p:spPr>
        <p:txBody>
          <a:bodyPr wrap="none" rtlCol="0">
            <a:spAutoFit/>
          </a:bodyPr>
          <a:lstStyle/>
          <a:p>
            <a:r>
              <a:rPr lang="en-AU" dirty="0" smtClean="0"/>
              <a:t>TBC $</a:t>
            </a:r>
            <a:r>
              <a:rPr lang="en-AU" dirty="0" smtClean="0"/>
              <a:t>1,662.5</a:t>
            </a:r>
            <a:endParaRPr lang="en-AU" dirty="0"/>
          </a:p>
        </p:txBody>
      </p:sp>
      <p:sp>
        <p:nvSpPr>
          <p:cNvPr id="13" name="TextBox 12"/>
          <p:cNvSpPr txBox="1"/>
          <p:nvPr/>
        </p:nvSpPr>
        <p:spPr>
          <a:xfrm>
            <a:off x="0" y="1371600"/>
            <a:ext cx="685800" cy="923330"/>
          </a:xfrm>
          <a:prstGeom prst="rect">
            <a:avLst/>
          </a:prstGeom>
          <a:noFill/>
        </p:spPr>
        <p:txBody>
          <a:bodyPr wrap="square" rtlCol="0">
            <a:spAutoFit/>
          </a:bodyPr>
          <a:lstStyle/>
          <a:p>
            <a:r>
              <a:rPr lang="en-AU" dirty="0" smtClean="0"/>
              <a:t>1</a:t>
            </a:r>
            <a:r>
              <a:rPr lang="en-AU" baseline="30000" dirty="0" smtClean="0"/>
              <a:t>st</a:t>
            </a:r>
            <a:r>
              <a:rPr lang="en-AU" dirty="0" smtClean="0"/>
              <a:t> Sept. </a:t>
            </a:r>
            <a:r>
              <a:rPr lang="en-AU" dirty="0" smtClean="0"/>
              <a:t>2020</a:t>
            </a:r>
            <a:endParaRPr lang="en-AU" dirty="0"/>
          </a:p>
        </p:txBody>
      </p:sp>
      <p:sp>
        <p:nvSpPr>
          <p:cNvPr id="14" name="TextBox 13"/>
          <p:cNvSpPr txBox="1"/>
          <p:nvPr/>
        </p:nvSpPr>
        <p:spPr>
          <a:xfrm>
            <a:off x="0" y="4221088"/>
            <a:ext cx="628650" cy="1077218"/>
          </a:xfrm>
          <a:prstGeom prst="rect">
            <a:avLst/>
          </a:prstGeom>
          <a:noFill/>
        </p:spPr>
        <p:txBody>
          <a:bodyPr wrap="square" rtlCol="0">
            <a:spAutoFit/>
          </a:bodyPr>
          <a:lstStyle/>
          <a:p>
            <a:r>
              <a:rPr lang="en-AU" sz="1600" dirty="0" smtClean="0"/>
              <a:t>1</a:t>
            </a:r>
            <a:r>
              <a:rPr lang="en-AU" sz="1600" baseline="30000" dirty="0" smtClean="0"/>
              <a:t>st</a:t>
            </a:r>
            <a:r>
              <a:rPr lang="en-AU" sz="1600" dirty="0" smtClean="0"/>
              <a:t> Sept. </a:t>
            </a:r>
            <a:r>
              <a:rPr lang="en-AU" sz="1600" dirty="0" smtClean="0"/>
              <a:t>2021</a:t>
            </a:r>
          </a:p>
          <a:p>
            <a:endParaRPr lang="en-AU" sz="1600" dirty="0"/>
          </a:p>
        </p:txBody>
      </p:sp>
      <p:sp>
        <p:nvSpPr>
          <p:cNvPr id="15" name="Rectangle 14"/>
          <p:cNvSpPr/>
          <p:nvPr/>
        </p:nvSpPr>
        <p:spPr>
          <a:xfrm>
            <a:off x="683568" y="1196752"/>
            <a:ext cx="273630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Harry $1.7M </a:t>
            </a:r>
            <a:r>
              <a:rPr lang="en-AU" sz="1600" dirty="0" smtClean="0"/>
              <a:t>Pension</a:t>
            </a:r>
          </a:p>
          <a:p>
            <a:pPr algn="ctr"/>
            <a:r>
              <a:rPr lang="en-AU" sz="1600" dirty="0" smtClean="0"/>
              <a:t>(Commenced from $600K</a:t>
            </a:r>
            <a:r>
              <a:rPr lang="en-AU" sz="1200" dirty="0" smtClean="0"/>
              <a:t>)</a:t>
            </a:r>
            <a:endParaRPr lang="en-AU" sz="1200" dirty="0"/>
          </a:p>
        </p:txBody>
      </p:sp>
      <p:sp>
        <p:nvSpPr>
          <p:cNvPr id="16" name="Rectangle 15"/>
          <p:cNvSpPr/>
          <p:nvPr/>
        </p:nvSpPr>
        <p:spPr>
          <a:xfrm>
            <a:off x="683568" y="1988840"/>
            <a:ext cx="2736304"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Mary’s    $1.9M     </a:t>
            </a:r>
            <a:r>
              <a:rPr lang="en-AU" sz="1600" dirty="0" smtClean="0"/>
              <a:t>Pension</a:t>
            </a:r>
          </a:p>
          <a:p>
            <a:pPr algn="ctr"/>
            <a:r>
              <a:rPr lang="en-AU" sz="1600" dirty="0" smtClean="0"/>
              <a:t>(Commenced from $600K)</a:t>
            </a:r>
            <a:endParaRPr lang="en-AU" sz="1600" dirty="0"/>
          </a:p>
        </p:txBody>
      </p:sp>
      <p:sp>
        <p:nvSpPr>
          <p:cNvPr id="18" name="Rectangle 17"/>
          <p:cNvSpPr/>
          <p:nvPr/>
        </p:nvSpPr>
        <p:spPr>
          <a:xfrm>
            <a:off x="683568" y="4221088"/>
            <a:ext cx="280831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a:t>
            </a:r>
            <a:r>
              <a:rPr lang="en-AU" dirty="0" smtClean="0"/>
              <a:t>1,062,500 </a:t>
            </a:r>
            <a:r>
              <a:rPr lang="en-AU" dirty="0" smtClean="0"/>
              <a:t>Pension</a:t>
            </a:r>
            <a:endParaRPr lang="en-AU" dirty="0"/>
          </a:p>
        </p:txBody>
      </p:sp>
      <p:sp>
        <p:nvSpPr>
          <p:cNvPr id="19" name="Rectangle 18"/>
          <p:cNvSpPr/>
          <p:nvPr/>
        </p:nvSpPr>
        <p:spPr>
          <a:xfrm>
            <a:off x="323528" y="0"/>
            <a:ext cx="3947043" cy="523220"/>
          </a:xfrm>
          <a:prstGeom prst="rect">
            <a:avLst/>
          </a:prstGeom>
        </p:spPr>
        <p:txBody>
          <a:bodyPr wrap="none">
            <a:spAutoFit/>
          </a:bodyPr>
          <a:lstStyle/>
          <a:p>
            <a:pPr algn="ctr"/>
            <a:r>
              <a:rPr lang="en-AU" sz="2800" dirty="0" smtClean="0"/>
              <a:t>Retain Maximum in Super</a:t>
            </a:r>
          </a:p>
        </p:txBody>
      </p:sp>
      <p:sp>
        <p:nvSpPr>
          <p:cNvPr id="22" name="Rectangle 21"/>
          <p:cNvSpPr/>
          <p:nvPr/>
        </p:nvSpPr>
        <p:spPr>
          <a:xfrm>
            <a:off x="683568" y="5013176"/>
            <a:ext cx="2808312"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Mary’s    $1.9M     </a:t>
            </a:r>
            <a:r>
              <a:rPr lang="en-AU" sz="1600" dirty="0" smtClean="0"/>
              <a:t>Pension</a:t>
            </a:r>
          </a:p>
          <a:p>
            <a:pPr algn="ctr"/>
            <a:r>
              <a:rPr lang="en-AU" sz="1600" dirty="0" smtClean="0"/>
              <a:t>(Commenced from $600K</a:t>
            </a:r>
            <a:r>
              <a:rPr lang="en-AU" sz="1200" dirty="0" smtClean="0"/>
              <a:t>)</a:t>
            </a:r>
            <a:endParaRPr lang="en-AU" sz="1200" dirty="0"/>
          </a:p>
        </p:txBody>
      </p:sp>
      <p:sp>
        <p:nvSpPr>
          <p:cNvPr id="28" name="TextBox 27"/>
          <p:cNvSpPr txBox="1"/>
          <p:nvPr/>
        </p:nvSpPr>
        <p:spPr>
          <a:xfrm>
            <a:off x="5220072" y="4581128"/>
            <a:ext cx="1701813" cy="646331"/>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AU" dirty="0" smtClean="0"/>
              <a:t>Must Withdraw </a:t>
            </a:r>
          </a:p>
          <a:p>
            <a:r>
              <a:rPr lang="en-AU" dirty="0" smtClean="0"/>
              <a:t>$637,500</a:t>
            </a:r>
            <a:endParaRPr lang="en-AU" dirty="0"/>
          </a:p>
        </p:txBody>
      </p:sp>
      <p:cxnSp>
        <p:nvCxnSpPr>
          <p:cNvPr id="32" name="Straight Arrow Connector 31"/>
          <p:cNvCxnSpPr>
            <a:stCxn id="15" idx="3"/>
          </p:cNvCxnSpPr>
          <p:nvPr/>
        </p:nvCxnSpPr>
        <p:spPr>
          <a:xfrm>
            <a:off x="3419872" y="1577752"/>
            <a:ext cx="1800200" cy="29313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linds(horizontal)">
                                      <p:cBhvr>
                                        <p:cTn id="19" dur="500"/>
                                        <p:tgtEl>
                                          <p:spTgt spid="3">
                                            <p:bg/>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linds(horizontal)">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linds(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linds(horizontal)">
                                      <p:cBhvr>
                                        <p:cTn id="47" dur="500"/>
                                        <p:tgtEl>
                                          <p:spTgt spid="3">
                                            <p:txEl>
                                              <p:pRg st="6" end="6"/>
                                            </p:txEl>
                                          </p:spTgt>
                                        </p:tgtEl>
                                      </p:cBhvr>
                                    </p:animEffect>
                                  </p:childTnLst>
                                </p:cTn>
                              </p:par>
                              <p:par>
                                <p:cTn id="48" presetID="0" presetClass="path" presetSubtype="0" accel="50000" decel="50000" fill="hold" grpId="1" nodeType="withEffect">
                                  <p:stCondLst>
                                    <p:cond delay="0"/>
                                  </p:stCondLst>
                                  <p:childTnLst>
                                    <p:animMotion origin="layout" path="M 5E-6 4.44444E-6 L -0.09062 0.07777 " pathEditMode="relative" rAng="0" ptsTypes="AA">
                                      <p:cBhvr>
                                        <p:cTn id="49" dur="2000" fill="hold"/>
                                        <p:tgtEl>
                                          <p:spTgt spid="16"/>
                                        </p:tgtEl>
                                        <p:attrNameLst>
                                          <p:attrName>ppt_x</p:attrName>
                                          <p:attrName>ppt_y</p:attrName>
                                        </p:attrNameLst>
                                      </p:cBhvr>
                                      <p:rCtr x="-45" y="39"/>
                                    </p:animMotion>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par>
                                <p:cTn id="58" presetID="0" presetClass="path" presetSubtype="0" accel="50000" decel="50000" fill="hold" grpId="1" nodeType="withEffect">
                                  <p:stCondLst>
                                    <p:cond delay="0"/>
                                  </p:stCondLst>
                                  <p:childTnLst>
                                    <p:animMotion origin="layout" path="M 5E-6 4.44444E-6 L -0.09062 0.07777 " pathEditMode="relative" rAng="0" ptsTypes="AA">
                                      <p:cBhvr>
                                        <p:cTn id="59" dur="2000" fill="hold"/>
                                        <p:tgtEl>
                                          <p:spTgt spid="22"/>
                                        </p:tgtEl>
                                        <p:attrNameLst>
                                          <p:attrName>ppt_x</p:attrName>
                                          <p:attrName>ppt_y</p:attrName>
                                        </p:attrNameLst>
                                      </p:cBhvr>
                                      <p:rCtr x="-45"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10" grpId="0"/>
      <p:bldP spid="15" grpId="0" animBg="1"/>
      <p:bldP spid="16" grpId="0" animBg="1"/>
      <p:bldP spid="16" grpId="1" animBg="1"/>
      <p:bldP spid="18" grpId="0" animBg="1"/>
      <p:bldP spid="22" grpId="0" animBg="1"/>
      <p:bldP spid="2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2800" dirty="0" smtClean="0"/>
              <a:t>12 Month delay with TBC Credits</a:t>
            </a:r>
            <a:r>
              <a:rPr lang="en-AU" dirty="0" smtClean="0"/>
              <a:t>	</a:t>
            </a:r>
            <a:endParaRPr lang="en-AU" dirty="0"/>
          </a:p>
        </p:txBody>
      </p:sp>
      <p:sp>
        <p:nvSpPr>
          <p:cNvPr id="3" name="Content Placeholder 2"/>
          <p:cNvSpPr>
            <a:spLocks noGrp="1"/>
          </p:cNvSpPr>
          <p:nvPr>
            <p:ph idx="1"/>
          </p:nvPr>
        </p:nvSpPr>
        <p:spPr/>
        <p:txBody>
          <a:bodyPr>
            <a:normAutofit/>
          </a:bodyPr>
          <a:lstStyle/>
          <a:p>
            <a:pPr>
              <a:buNone/>
            </a:pPr>
            <a:r>
              <a:rPr lang="en-AU" sz="2000" b="1" dirty="0" smtClean="0">
                <a:solidFill>
                  <a:srgbClr val="FF0000"/>
                </a:solidFill>
              </a:rPr>
              <a:t>Pension account balance on date of death matters </a:t>
            </a:r>
            <a:r>
              <a:rPr lang="en-AU" sz="2000" dirty="0" smtClean="0"/>
              <a:t>– not the balance after 12 months</a:t>
            </a:r>
          </a:p>
          <a:p>
            <a:r>
              <a:rPr lang="en-AU" sz="2000" dirty="0" smtClean="0"/>
              <a:t>In our example if Harry died one year back and had only $</a:t>
            </a:r>
            <a:r>
              <a:rPr lang="en-AU" sz="2000" dirty="0" smtClean="0"/>
              <a:t>1.7M </a:t>
            </a:r>
            <a:r>
              <a:rPr lang="en-AU" sz="2000" dirty="0" smtClean="0"/>
              <a:t>in the pension account – Mary has 12 months from date of death to adjust her </a:t>
            </a:r>
            <a:r>
              <a:rPr lang="en-AU" sz="2000" dirty="0" smtClean="0"/>
              <a:t>account – If there is an increase  or Decrease from $1.7M – it does not matter</a:t>
            </a:r>
            <a:endParaRPr lang="en-AU" sz="2000" dirty="0" smtClean="0"/>
          </a:p>
          <a:p>
            <a:r>
              <a:rPr lang="en-AU" sz="2000" dirty="0" smtClean="0"/>
              <a:t>Any Increase in </a:t>
            </a:r>
            <a:r>
              <a:rPr lang="en-AU" sz="2000" dirty="0" err="1" smtClean="0"/>
              <a:t>Harry’s</a:t>
            </a:r>
            <a:r>
              <a:rPr lang="en-AU" sz="2000" dirty="0" smtClean="0"/>
              <a:t> pension balance will be tax free in the fund as the pension has not ceased </a:t>
            </a:r>
            <a:r>
              <a:rPr lang="en-AU" sz="2000" dirty="0" smtClean="0"/>
              <a:t>– till it is reverted or paid out</a:t>
            </a:r>
            <a:endParaRPr lang="en-AU" sz="2000" dirty="0" smtClean="0"/>
          </a:p>
          <a:p>
            <a:r>
              <a:rPr lang="en-AU" sz="2000" dirty="0" smtClean="0"/>
              <a:t>Increases can be</a:t>
            </a:r>
          </a:p>
          <a:p>
            <a:pPr lvl="1"/>
            <a:r>
              <a:rPr lang="en-AU" sz="2000" dirty="0" smtClean="0"/>
              <a:t>Investment Earnings</a:t>
            </a:r>
          </a:p>
          <a:p>
            <a:pPr lvl="1"/>
            <a:r>
              <a:rPr lang="en-AU" sz="2000" dirty="0" smtClean="0"/>
              <a:t>Life Insurance Claims</a:t>
            </a:r>
            <a:endParaRPr lang="en-A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lnSpc>
                <a:spcPct val="120000"/>
              </a:lnSpc>
              <a:spcBef>
                <a:spcPts val="0"/>
              </a:spcBef>
            </a:pPr>
            <a:r>
              <a:rPr lang="en-AU" sz="3100" b="1" dirty="0" smtClean="0"/>
              <a:t> </a:t>
            </a:r>
            <a:r>
              <a:rPr lang="en-AU" sz="3100" dirty="0" smtClean="0"/>
              <a:t>Why </a:t>
            </a:r>
            <a:r>
              <a:rPr lang="en-AU" sz="3100" dirty="0" smtClean="0"/>
              <a:t>should existing pensions be converted into automatic reversionary pensions?</a:t>
            </a:r>
            <a:endParaRPr lang="en-AU" sz="3100" dirty="0"/>
          </a:p>
        </p:txBody>
      </p:sp>
      <p:sp>
        <p:nvSpPr>
          <p:cNvPr id="3" name="Content Placeholder 2"/>
          <p:cNvSpPr>
            <a:spLocks noGrp="1"/>
          </p:cNvSpPr>
          <p:nvPr>
            <p:ph idx="1"/>
          </p:nvPr>
        </p:nvSpPr>
        <p:spPr/>
        <p:txBody>
          <a:bodyPr>
            <a:normAutofit/>
          </a:bodyPr>
          <a:lstStyle/>
          <a:p>
            <a:pPr marL="0" indent="0">
              <a:buNone/>
            </a:pPr>
            <a:r>
              <a:rPr lang="en-AU" sz="2000" dirty="0" smtClean="0"/>
              <a:t>If the survivor wants to </a:t>
            </a:r>
            <a:r>
              <a:rPr lang="en-AU" sz="2000" b="1" dirty="0" smtClean="0">
                <a:solidFill>
                  <a:srgbClr val="FF0000"/>
                </a:solidFill>
              </a:rPr>
              <a:t>keep maximum money in super </a:t>
            </a:r>
            <a:r>
              <a:rPr lang="en-AU" sz="2000" dirty="0" smtClean="0"/>
              <a:t>and pay either no tax or tax at concession rate of 15%</a:t>
            </a:r>
          </a:p>
          <a:p>
            <a:pPr>
              <a:buNone/>
            </a:pPr>
            <a:endParaRPr lang="en-AU" sz="2000" dirty="0" smtClean="0"/>
          </a:p>
          <a:p>
            <a:pPr>
              <a:buNone/>
            </a:pPr>
            <a:r>
              <a:rPr lang="en-AU" sz="2000" dirty="0" smtClean="0"/>
              <a:t>Steps to take - If </a:t>
            </a:r>
            <a:r>
              <a:rPr lang="en-AU" sz="2000" dirty="0" smtClean="0"/>
              <a:t>the existing pension is not reversionary</a:t>
            </a:r>
          </a:p>
          <a:p>
            <a:pPr indent="15875">
              <a:buNone/>
            </a:pPr>
            <a:r>
              <a:rPr lang="en-AU" sz="2000" b="1" dirty="0" smtClean="0">
                <a:solidFill>
                  <a:srgbClr val="FF0000"/>
                </a:solidFill>
              </a:rPr>
              <a:t>Update trust deed &amp; Update Pension documents: </a:t>
            </a:r>
            <a:r>
              <a:rPr lang="en-AU" sz="2000" dirty="0" smtClean="0"/>
              <a:t>which can </a:t>
            </a:r>
            <a:r>
              <a:rPr lang="en-AU" sz="2000" dirty="0" smtClean="0"/>
              <a:t>allow to convert </a:t>
            </a:r>
            <a:r>
              <a:rPr lang="en-AU" sz="2000" dirty="0" smtClean="0"/>
              <a:t>an existing pension to a reversionary pension instead </a:t>
            </a:r>
            <a:endParaRPr lang="en-AU" sz="2000" dirty="0" smtClean="0"/>
          </a:p>
          <a:p>
            <a:pPr indent="15875">
              <a:buNone/>
            </a:pPr>
            <a:r>
              <a:rPr lang="en-AU" sz="2000" dirty="0" smtClean="0"/>
              <a:t>Or</a:t>
            </a:r>
          </a:p>
          <a:p>
            <a:pPr indent="15875">
              <a:buNone/>
            </a:pPr>
            <a:r>
              <a:rPr lang="en-AU" sz="2000" dirty="0" smtClean="0"/>
              <a:t>Re-booting </a:t>
            </a:r>
            <a:r>
              <a:rPr lang="en-AU" sz="2000" dirty="0" smtClean="0"/>
              <a:t>the pension </a:t>
            </a:r>
            <a:r>
              <a:rPr lang="en-AU" sz="2000" dirty="0" smtClean="0"/>
              <a:t>can be dangerous – </a:t>
            </a:r>
            <a:r>
              <a:rPr lang="en-AU" sz="2000" dirty="0" smtClean="0"/>
              <a:t>due to </a:t>
            </a:r>
            <a:r>
              <a:rPr lang="en-AU" sz="2000" dirty="0" err="1" smtClean="0"/>
              <a:t>Centrelink</a:t>
            </a:r>
            <a:r>
              <a:rPr lang="en-AU" sz="2000" dirty="0" smtClean="0"/>
              <a:t> Grandfathering and deeming </a:t>
            </a:r>
            <a:r>
              <a:rPr lang="en-AU" sz="2000" dirty="0" smtClean="0"/>
              <a:t>provisions</a:t>
            </a:r>
          </a:p>
          <a:p>
            <a:endParaRPr lang="en-AU" sz="2000" dirty="0" smtClean="0"/>
          </a:p>
          <a:p>
            <a:endParaRPr lang="en-A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132320" cy="1730896"/>
          </a:xfrm>
        </p:spPr>
        <p:txBody>
          <a:bodyPr>
            <a:normAutofit fontScale="90000"/>
          </a:bodyPr>
          <a:lstStyle/>
          <a:p>
            <a:pPr algn="l">
              <a:lnSpc>
                <a:spcPct val="120000"/>
              </a:lnSpc>
              <a:spcBef>
                <a:spcPts val="0"/>
              </a:spcBef>
            </a:pPr>
            <a:r>
              <a:rPr lang="en-AU" sz="3100" dirty="0" smtClean="0"/>
              <a:t>Dealing </a:t>
            </a:r>
            <a:r>
              <a:rPr lang="en-AU" sz="3100" dirty="0" smtClean="0"/>
              <a:t>with the liquidity crunch on the death of the first spouse including in-specie death benefit payments</a:t>
            </a:r>
          </a:p>
        </p:txBody>
      </p:sp>
      <p:sp>
        <p:nvSpPr>
          <p:cNvPr id="3" name="Content Placeholder 2"/>
          <p:cNvSpPr>
            <a:spLocks noGrp="1"/>
          </p:cNvSpPr>
          <p:nvPr>
            <p:ph idx="1"/>
          </p:nvPr>
        </p:nvSpPr>
        <p:spPr>
          <a:xfrm>
            <a:off x="971550" y="2438401"/>
            <a:ext cx="7132320" cy="2743200"/>
          </a:xfrm>
        </p:spPr>
        <p:txBody>
          <a:bodyPr>
            <a:normAutofit/>
          </a:bodyPr>
          <a:lstStyle/>
          <a:p>
            <a:pPr>
              <a:buNone/>
            </a:pPr>
            <a:r>
              <a:rPr lang="en-AU" sz="2000" b="1" dirty="0" smtClean="0">
                <a:solidFill>
                  <a:srgbClr val="FF0000"/>
                </a:solidFill>
              </a:rPr>
              <a:t>If Pensions are non-reversionary </a:t>
            </a:r>
          </a:p>
          <a:p>
            <a:pPr lvl="1"/>
            <a:r>
              <a:rPr lang="en-AU" sz="2000" dirty="0" smtClean="0"/>
              <a:t>Cash / Assets of the fund can be </a:t>
            </a:r>
            <a:r>
              <a:rPr lang="en-AU" sz="2000" b="1" dirty="0" smtClean="0">
                <a:solidFill>
                  <a:srgbClr val="FF0000"/>
                </a:solidFill>
              </a:rPr>
              <a:t>paid out as a Lump Sum</a:t>
            </a:r>
          </a:p>
          <a:p>
            <a:pPr lvl="1"/>
            <a:r>
              <a:rPr lang="en-AU" sz="2000" dirty="0" smtClean="0"/>
              <a:t>Balance of the deceased member has to match the assets of the fund </a:t>
            </a:r>
          </a:p>
          <a:p>
            <a:pPr lvl="1">
              <a:buNone/>
            </a:pPr>
            <a:r>
              <a:rPr lang="en-AU" sz="2000" dirty="0" smtClean="0"/>
              <a:t>    (Problems: </a:t>
            </a:r>
            <a:r>
              <a:rPr lang="en-AU" sz="2000" b="1" dirty="0" smtClean="0">
                <a:solidFill>
                  <a:srgbClr val="FF0000"/>
                </a:solidFill>
              </a:rPr>
              <a:t>only one lumpy asset </a:t>
            </a:r>
            <a:r>
              <a:rPr lang="en-AU" sz="2000" dirty="0" smtClean="0"/>
              <a:t>– property)</a:t>
            </a:r>
            <a:endParaRPr lang="en-A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88600" indent="-457200" algn="l">
              <a:lnSpc>
                <a:spcPct val="120000"/>
              </a:lnSpc>
              <a:spcBef>
                <a:spcPts val="0"/>
              </a:spcBef>
            </a:pPr>
            <a:r>
              <a:rPr lang="en-AU" sz="2800" dirty="0" smtClean="0"/>
              <a:t>Implications </a:t>
            </a:r>
            <a:r>
              <a:rPr lang="en-AU" sz="2800" dirty="0" smtClean="0"/>
              <a:t>for estate planning for TRISs</a:t>
            </a:r>
          </a:p>
        </p:txBody>
      </p:sp>
      <p:sp>
        <p:nvSpPr>
          <p:cNvPr id="3" name="Content Placeholder 2"/>
          <p:cNvSpPr>
            <a:spLocks noGrp="1"/>
          </p:cNvSpPr>
          <p:nvPr>
            <p:ph idx="1"/>
          </p:nvPr>
        </p:nvSpPr>
        <p:spPr/>
        <p:txBody>
          <a:bodyPr>
            <a:normAutofit/>
          </a:bodyPr>
          <a:lstStyle/>
          <a:p>
            <a:pPr>
              <a:buNone/>
            </a:pPr>
            <a:r>
              <a:rPr lang="en-AU" sz="2000" b="1" dirty="0" smtClean="0"/>
              <a:t>TRIS is </a:t>
            </a:r>
            <a:r>
              <a:rPr lang="en-AU" sz="2000" b="1" dirty="0" smtClean="0"/>
              <a:t>in Accumulation Phase</a:t>
            </a:r>
          </a:p>
          <a:p>
            <a:pPr>
              <a:buNone/>
            </a:pPr>
            <a:endParaRPr lang="en-AU" sz="2000" dirty="0" smtClean="0">
              <a:solidFill>
                <a:srgbClr val="FF0000"/>
              </a:solidFill>
            </a:endParaRPr>
          </a:p>
          <a:p>
            <a:pPr lvl="1"/>
            <a:r>
              <a:rPr lang="en-AU" sz="2000" dirty="0" smtClean="0"/>
              <a:t>Cannot be reverted – only </a:t>
            </a:r>
            <a:r>
              <a:rPr lang="en-AU" sz="2000" dirty="0" smtClean="0"/>
              <a:t>Death </a:t>
            </a:r>
            <a:r>
              <a:rPr lang="en-AU" sz="2000" dirty="0" smtClean="0"/>
              <a:t>Benefit Pension </a:t>
            </a:r>
            <a:r>
              <a:rPr lang="en-AU" sz="2000" dirty="0" smtClean="0"/>
              <a:t> </a:t>
            </a:r>
            <a:endParaRPr lang="en-AU" sz="2000" b="1" dirty="0" smtClean="0"/>
          </a:p>
          <a:p>
            <a:pPr lvl="1"/>
            <a:r>
              <a:rPr lang="en-AU" sz="2000" dirty="0" smtClean="0"/>
              <a:t>Withdrawal of </a:t>
            </a:r>
            <a:r>
              <a:rPr lang="en-AU" sz="2000" b="1" dirty="0" smtClean="0"/>
              <a:t>minimum amount is not required before the death of the member</a:t>
            </a:r>
          </a:p>
          <a:p>
            <a:pPr marL="593725" lvl="1" indent="33338">
              <a:buNone/>
            </a:pPr>
            <a:r>
              <a:rPr lang="en-AU" sz="2000" dirty="0" smtClean="0"/>
              <a:t>(In any case income supporting pensions assets pay 15% tax)</a:t>
            </a:r>
          </a:p>
          <a:p>
            <a:pPr lvl="1"/>
            <a:r>
              <a:rPr lang="en-AU" sz="2000" b="1" dirty="0" smtClean="0"/>
              <a:t>Trustee discretion is a must</a:t>
            </a:r>
            <a:r>
              <a:rPr lang="en-AU" sz="2000" dirty="0" smtClean="0"/>
              <a:t> to commence a death benefit pension or BDBN must request the trustee to commence a pension instead a Lump Sum </a:t>
            </a:r>
            <a:endParaRPr lang="en-AU" sz="2000" dirty="0" smtClean="0"/>
          </a:p>
          <a:p>
            <a:pPr lvl="3">
              <a:buNone/>
            </a:pPr>
            <a:endParaRPr lang="en-AU" dirty="0" smtClean="0"/>
          </a:p>
          <a:p>
            <a:pPr marL="0" lvl="3" indent="0">
              <a:buNone/>
            </a:pPr>
            <a:r>
              <a:rPr lang="en-AU" b="1" dirty="0" smtClean="0"/>
              <a:t>Update </a:t>
            </a:r>
            <a:r>
              <a:rPr lang="en-AU" b="1" dirty="0" smtClean="0"/>
              <a:t>your trust deed </a:t>
            </a:r>
            <a:r>
              <a:rPr lang="en-AU" b="1" dirty="0" smtClean="0"/>
              <a:t>– Trustees and Advisor does not know what to do</a:t>
            </a:r>
            <a:endParaRPr lang="en-AU" b="1" dirty="0" smtClean="0"/>
          </a:p>
          <a:p>
            <a:pPr lvl="1"/>
            <a:endParaRPr lang="en-A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57200"/>
            <a:ext cx="7348294" cy="883568"/>
          </a:xfrm>
        </p:spPr>
        <p:txBody>
          <a:bodyPr>
            <a:normAutofit fontScale="90000"/>
          </a:bodyPr>
          <a:lstStyle/>
          <a:p>
            <a:pPr algn="l">
              <a:lnSpc>
                <a:spcPct val="120000"/>
              </a:lnSpc>
              <a:spcBef>
                <a:spcPts val="0"/>
              </a:spcBef>
            </a:pPr>
            <a:r>
              <a:rPr lang="en-AU" sz="3100" dirty="0" smtClean="0"/>
              <a:t>Key </a:t>
            </a:r>
            <a:r>
              <a:rPr lang="en-AU" sz="3100" dirty="0" smtClean="0"/>
              <a:t>issues, actions and </a:t>
            </a:r>
            <a:r>
              <a:rPr lang="en-AU" sz="3100" dirty="0" smtClean="0"/>
              <a:t>strategies for Auditors </a:t>
            </a:r>
            <a:r>
              <a:rPr lang="en-AU" sz="3600" dirty="0" smtClean="0"/>
              <a:t/>
            </a:r>
            <a:br>
              <a:rPr lang="en-AU" sz="3600" dirty="0" smtClean="0"/>
            </a:br>
            <a:endParaRPr lang="en-AU" sz="3100" b="1" dirty="0"/>
          </a:p>
        </p:txBody>
      </p:sp>
      <p:sp>
        <p:nvSpPr>
          <p:cNvPr id="3" name="Content Placeholder 2"/>
          <p:cNvSpPr>
            <a:spLocks noGrp="1"/>
          </p:cNvSpPr>
          <p:nvPr>
            <p:ph idx="1"/>
          </p:nvPr>
        </p:nvSpPr>
        <p:spPr>
          <a:xfrm>
            <a:off x="251520" y="1268760"/>
            <a:ext cx="8229600" cy="4525963"/>
          </a:xfrm>
        </p:spPr>
        <p:txBody>
          <a:bodyPr>
            <a:normAutofit fontScale="77500" lnSpcReduction="20000"/>
          </a:bodyPr>
          <a:lstStyle/>
          <a:p>
            <a:pPr>
              <a:buNone/>
            </a:pPr>
            <a:r>
              <a:rPr lang="en-AU" b="1" dirty="0" smtClean="0"/>
              <a:t>Implications:</a:t>
            </a:r>
          </a:p>
          <a:p>
            <a:r>
              <a:rPr lang="en-AU" sz="2900" dirty="0" smtClean="0"/>
              <a:t>other tax structures like companies </a:t>
            </a:r>
            <a:r>
              <a:rPr lang="en-AU" sz="2900" dirty="0" smtClean="0"/>
              <a:t>structures  </a:t>
            </a:r>
          </a:p>
          <a:p>
            <a:r>
              <a:rPr lang="en-AU" sz="2900" dirty="0" smtClean="0"/>
              <a:t>Large SMSF’s will pay tax as </a:t>
            </a:r>
            <a:r>
              <a:rPr lang="en-AU" sz="2900" b="1" dirty="0" smtClean="0"/>
              <a:t>some money will be in Accumulation Phase or Client wealth may exit superannuation system sooner</a:t>
            </a:r>
          </a:p>
          <a:p>
            <a:r>
              <a:rPr lang="en-AU" sz="2900" b="1" dirty="0" smtClean="0"/>
              <a:t>Increase </a:t>
            </a:r>
            <a:r>
              <a:rPr lang="en-AU" sz="2900" b="1" dirty="0" smtClean="0"/>
              <a:t>activity in Discretionary Trusts </a:t>
            </a:r>
            <a:r>
              <a:rPr lang="en-AU" sz="2900" dirty="0" smtClean="0"/>
              <a:t>and </a:t>
            </a:r>
            <a:endParaRPr lang="en-AU" sz="2900" dirty="0" smtClean="0"/>
          </a:p>
          <a:p>
            <a:r>
              <a:rPr lang="en-AU" sz="2900" b="1" dirty="0" smtClean="0"/>
              <a:t>Re-contribution Strategy may not be possible </a:t>
            </a:r>
            <a:r>
              <a:rPr lang="en-AU" sz="2900" dirty="0" smtClean="0"/>
              <a:t>because Total Superannuation Balance will restrict the amount which can be contributed in Super</a:t>
            </a:r>
          </a:p>
          <a:p>
            <a:r>
              <a:rPr lang="en-AU" sz="2900" b="1" dirty="0" smtClean="0"/>
              <a:t>Higher tax will be paid by non-dependents on death </a:t>
            </a:r>
            <a:r>
              <a:rPr lang="en-AU" sz="2900" dirty="0" smtClean="0"/>
              <a:t>of parents because </a:t>
            </a:r>
          </a:p>
          <a:p>
            <a:pPr lvl="1"/>
            <a:r>
              <a:rPr lang="en-AU" sz="2900" dirty="0" smtClean="0"/>
              <a:t>Not all assets will be supporting a “tax-free component” pension</a:t>
            </a:r>
          </a:p>
          <a:p>
            <a:pPr lvl="1"/>
            <a:r>
              <a:rPr lang="en-AU" sz="2900" dirty="0" smtClean="0"/>
              <a:t>Higher “taxable component” in Death Benefit Lump Sum payment</a:t>
            </a:r>
            <a:r>
              <a:rPr lang="en-AU" dirty="0" smtClean="0"/>
              <a:t>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AU" smtClean="0"/>
              <a:t>House Keeping – Hand Out </a:t>
            </a:r>
          </a:p>
        </p:txBody>
      </p:sp>
      <p:pic>
        <p:nvPicPr>
          <p:cNvPr id="5123" name="Content Placeholder 3" descr="go to webinar 3.jpg"/>
          <p:cNvPicPr>
            <a:picLocks noGrp="1" noChangeAspect="1"/>
          </p:cNvPicPr>
          <p:nvPr>
            <p:ph idx="1"/>
          </p:nvPr>
        </p:nvPicPr>
        <p:blipFill>
          <a:blip r:embed="rId2" cstate="print"/>
          <a:srcRect/>
          <a:stretch>
            <a:fillRect/>
          </a:stretch>
        </p:blipFill>
        <p:spPr>
          <a:xfrm>
            <a:off x="6948488" y="2420938"/>
            <a:ext cx="1598612" cy="4127500"/>
          </a:xfrm>
        </p:spPr>
      </p:pic>
      <p:sp>
        <p:nvSpPr>
          <p:cNvPr id="5124" name="TextBox 4"/>
          <p:cNvSpPr txBox="1">
            <a:spLocks noChangeArrowheads="1"/>
          </p:cNvSpPr>
          <p:nvPr/>
        </p:nvSpPr>
        <p:spPr bwMode="auto">
          <a:xfrm>
            <a:off x="1314450" y="2514600"/>
            <a:ext cx="4827588" cy="923925"/>
          </a:xfrm>
          <a:prstGeom prst="rect">
            <a:avLst/>
          </a:prstGeom>
          <a:noFill/>
          <a:ln w="9525">
            <a:noFill/>
            <a:miter lim="800000"/>
            <a:headEnd/>
            <a:tailEnd/>
          </a:ln>
        </p:spPr>
        <p:txBody>
          <a:bodyPr wrap="none">
            <a:spAutoFit/>
          </a:bodyPr>
          <a:lstStyle/>
          <a:p>
            <a:r>
              <a:rPr lang="en-AU"/>
              <a:t>Copy of this Presentation can be downloaded</a:t>
            </a:r>
          </a:p>
          <a:p>
            <a:r>
              <a:rPr lang="en-AU"/>
              <a:t>From the Panel</a:t>
            </a:r>
          </a:p>
          <a:p>
            <a:endParaRPr lang="en-AU"/>
          </a:p>
        </p:txBody>
      </p:sp>
      <p:pic>
        <p:nvPicPr>
          <p:cNvPr id="5125" name="Picture 7" descr="Logo online smsf audit.JPG"/>
          <p:cNvPicPr>
            <a:picLocks noChangeAspect="1"/>
          </p:cNvPicPr>
          <p:nvPr/>
        </p:nvPicPr>
        <p:blipFill>
          <a:blip r:embed="rId3" cstate="print"/>
          <a:srcRect/>
          <a:stretch>
            <a:fillRect/>
          </a:stretch>
        </p:blipFill>
        <p:spPr bwMode="auto">
          <a:xfrm>
            <a:off x="6732588" y="0"/>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85800" y="9144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29000" y="990600"/>
            <a:ext cx="0" cy="4724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14650" y="533400"/>
            <a:ext cx="1204176" cy="369332"/>
          </a:xfrm>
          <a:prstGeom prst="rect">
            <a:avLst/>
          </a:prstGeom>
          <a:noFill/>
        </p:spPr>
        <p:txBody>
          <a:bodyPr wrap="none" rtlCol="0">
            <a:spAutoFit/>
          </a:bodyPr>
          <a:lstStyle/>
          <a:p>
            <a:r>
              <a:rPr lang="en-AU" dirty="0" smtClean="0"/>
              <a:t>TBC $</a:t>
            </a:r>
            <a:r>
              <a:rPr lang="en-AU" dirty="0" smtClean="0"/>
              <a:t>1.7M</a:t>
            </a:r>
            <a:endParaRPr lang="en-AU" dirty="0"/>
          </a:p>
        </p:txBody>
      </p:sp>
      <p:sp>
        <p:nvSpPr>
          <p:cNvPr id="21" name="Rectangle 20"/>
          <p:cNvSpPr/>
          <p:nvPr/>
        </p:nvSpPr>
        <p:spPr>
          <a:xfrm>
            <a:off x="2627784" y="1772816"/>
            <a:ext cx="792088"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400" dirty="0" smtClean="0"/>
              <a:t>Mary </a:t>
            </a:r>
            <a:r>
              <a:rPr lang="en-AU" sz="1400" dirty="0" smtClean="0"/>
              <a:t>$500K </a:t>
            </a:r>
            <a:r>
              <a:rPr lang="en-AU" sz="1400" dirty="0" smtClean="0"/>
              <a:t>Pension</a:t>
            </a:r>
            <a:endParaRPr lang="en-AU" sz="1400" dirty="0"/>
          </a:p>
        </p:txBody>
      </p:sp>
      <p:sp>
        <p:nvSpPr>
          <p:cNvPr id="22" name="Rectangle 21"/>
          <p:cNvSpPr/>
          <p:nvPr/>
        </p:nvSpPr>
        <p:spPr>
          <a:xfrm>
            <a:off x="755576" y="3789040"/>
            <a:ext cx="1257300" cy="990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600" dirty="0" smtClean="0"/>
              <a:t>Mary’s $500K Accumulation Account</a:t>
            </a:r>
            <a:endParaRPr lang="en-AU" sz="1600" dirty="0"/>
          </a:p>
        </p:txBody>
      </p:sp>
      <p:sp>
        <p:nvSpPr>
          <p:cNvPr id="19" name="Rectangle 18"/>
          <p:cNvSpPr/>
          <p:nvPr/>
        </p:nvSpPr>
        <p:spPr>
          <a:xfrm>
            <a:off x="683568" y="1772816"/>
            <a:ext cx="200025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Harry $1.2M Pension</a:t>
            </a:r>
            <a:endParaRPr lang="en-AU" dirty="0"/>
          </a:p>
        </p:txBody>
      </p:sp>
      <p:sp>
        <p:nvSpPr>
          <p:cNvPr id="18" name="Cloud 17"/>
          <p:cNvSpPr/>
          <p:nvPr/>
        </p:nvSpPr>
        <p:spPr>
          <a:xfrm>
            <a:off x="4716016" y="0"/>
            <a:ext cx="1828800" cy="1143000"/>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smtClean="0"/>
              <a:t>Income of the Fund</a:t>
            </a:r>
          </a:p>
          <a:p>
            <a:pPr algn="ctr"/>
            <a:r>
              <a:rPr lang="en-AU" dirty="0" smtClean="0"/>
              <a:t>$210,000</a:t>
            </a:r>
            <a:endParaRPr lang="en-AU" dirty="0"/>
          </a:p>
        </p:txBody>
      </p:sp>
      <p:sp>
        <p:nvSpPr>
          <p:cNvPr id="20" name="Rectangle 19"/>
          <p:cNvSpPr/>
          <p:nvPr/>
        </p:nvSpPr>
        <p:spPr>
          <a:xfrm>
            <a:off x="3635896" y="1772816"/>
            <a:ext cx="901824"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600" dirty="0" smtClean="0"/>
              <a:t>Income</a:t>
            </a:r>
          </a:p>
          <a:p>
            <a:pPr algn="ctr"/>
            <a:r>
              <a:rPr lang="en-AU" sz="1600" dirty="0" smtClean="0"/>
              <a:t>$160K</a:t>
            </a:r>
            <a:endParaRPr lang="en-AU" sz="1600" dirty="0"/>
          </a:p>
        </p:txBody>
      </p:sp>
      <p:sp>
        <p:nvSpPr>
          <p:cNvPr id="23" name="Rectangle 22"/>
          <p:cNvSpPr/>
          <p:nvPr/>
        </p:nvSpPr>
        <p:spPr>
          <a:xfrm>
            <a:off x="3707904" y="3717032"/>
            <a:ext cx="108012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600" dirty="0" smtClean="0"/>
              <a:t>Income</a:t>
            </a:r>
          </a:p>
          <a:p>
            <a:pPr algn="ctr"/>
            <a:r>
              <a:rPr lang="en-AU" sz="1600" dirty="0" smtClean="0"/>
              <a:t>$50K</a:t>
            </a:r>
            <a:endParaRPr lang="en-AU" sz="1600" dirty="0"/>
          </a:p>
        </p:txBody>
      </p:sp>
      <p:cxnSp>
        <p:nvCxnSpPr>
          <p:cNvPr id="27" name="Straight Arrow Connector 26"/>
          <p:cNvCxnSpPr/>
          <p:nvPr/>
        </p:nvCxnSpPr>
        <p:spPr>
          <a:xfrm>
            <a:off x="4572000" y="4149080"/>
            <a:ext cx="648072" cy="0"/>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sp>
        <p:nvSpPr>
          <p:cNvPr id="32" name="TextBox 31"/>
          <p:cNvSpPr txBox="1"/>
          <p:nvPr/>
        </p:nvSpPr>
        <p:spPr>
          <a:xfrm>
            <a:off x="5364088" y="3284984"/>
            <a:ext cx="3512019" cy="2031325"/>
          </a:xfrm>
          <a:prstGeom prst="rect">
            <a:avLst/>
          </a:prstGeom>
          <a:noFill/>
          <a:ln>
            <a:solidFill>
              <a:schemeClr val="tx1"/>
            </a:solidFill>
          </a:ln>
        </p:spPr>
        <p:txBody>
          <a:bodyPr wrap="square" rtlCol="0">
            <a:spAutoFit/>
          </a:bodyPr>
          <a:lstStyle/>
          <a:p>
            <a:r>
              <a:rPr lang="en-AU" b="1" dirty="0" smtClean="0"/>
              <a:t>Credited to the fund as </a:t>
            </a:r>
            <a:r>
              <a:rPr lang="en-AU" b="1" dirty="0" smtClean="0">
                <a:solidFill>
                  <a:srgbClr val="FF0000"/>
                </a:solidFill>
              </a:rPr>
              <a:t>Taxable Component</a:t>
            </a:r>
            <a:endParaRPr lang="en-AU" b="1" dirty="0" smtClean="0">
              <a:solidFill>
                <a:srgbClr val="FF0000"/>
              </a:solidFill>
            </a:endParaRPr>
          </a:p>
          <a:p>
            <a:r>
              <a:rPr lang="en-AU" dirty="0" smtClean="0"/>
              <a:t>Irrespective of what the components are of the </a:t>
            </a:r>
          </a:p>
          <a:p>
            <a:r>
              <a:rPr lang="en-AU" dirty="0" smtClean="0"/>
              <a:t>Accumulation Account </a:t>
            </a:r>
          </a:p>
          <a:p>
            <a:r>
              <a:rPr lang="en-AU" dirty="0" smtClean="0"/>
              <a:t>– Income is 100%  Taxable </a:t>
            </a:r>
            <a:r>
              <a:rPr lang="en-AU" dirty="0" smtClean="0"/>
              <a:t>component</a:t>
            </a:r>
            <a:endParaRPr lang="en-AU" dirty="0"/>
          </a:p>
        </p:txBody>
      </p:sp>
      <p:sp>
        <p:nvSpPr>
          <p:cNvPr id="29" name="TextBox 28"/>
          <p:cNvSpPr txBox="1"/>
          <p:nvPr/>
        </p:nvSpPr>
        <p:spPr>
          <a:xfrm>
            <a:off x="5436096" y="1628800"/>
            <a:ext cx="3512019" cy="923330"/>
          </a:xfrm>
          <a:prstGeom prst="rect">
            <a:avLst/>
          </a:prstGeom>
          <a:noFill/>
          <a:ln>
            <a:solidFill>
              <a:schemeClr val="tx1"/>
            </a:solidFill>
          </a:ln>
        </p:spPr>
        <p:txBody>
          <a:bodyPr wrap="square" rtlCol="0">
            <a:spAutoFit/>
          </a:bodyPr>
          <a:lstStyle/>
          <a:p>
            <a:r>
              <a:rPr lang="en-AU" dirty="0" smtClean="0"/>
              <a:t>Credited to </a:t>
            </a:r>
            <a:r>
              <a:rPr lang="en-AU" dirty="0" smtClean="0"/>
              <a:t>member accounts in proportion of </a:t>
            </a:r>
            <a:r>
              <a:rPr lang="en-AU" dirty="0" smtClean="0"/>
              <a:t>Taxable / Tax free Component</a:t>
            </a:r>
            <a:endParaRPr lang="en-AU" dirty="0"/>
          </a:p>
        </p:txBody>
      </p:sp>
      <p:cxnSp>
        <p:nvCxnSpPr>
          <p:cNvPr id="30" name="Straight Arrow Connector 29"/>
          <p:cNvCxnSpPr/>
          <p:nvPr/>
        </p:nvCxnSpPr>
        <p:spPr>
          <a:xfrm>
            <a:off x="4644008" y="2276872"/>
            <a:ext cx="648072" cy="0"/>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animBg="1"/>
      <p:bldP spid="22"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Key </a:t>
            </a:r>
            <a:r>
              <a:rPr lang="en-AU" sz="2800" dirty="0" smtClean="0"/>
              <a:t>issues, actions and </a:t>
            </a:r>
            <a:r>
              <a:rPr lang="en-AU" sz="2800" dirty="0" smtClean="0"/>
              <a:t>strategies for Auditors </a:t>
            </a:r>
            <a:endParaRPr lang="en-AU" sz="2800" dirty="0"/>
          </a:p>
        </p:txBody>
      </p:sp>
      <p:sp>
        <p:nvSpPr>
          <p:cNvPr id="3" name="Content Placeholder 2"/>
          <p:cNvSpPr>
            <a:spLocks noGrp="1"/>
          </p:cNvSpPr>
          <p:nvPr>
            <p:ph idx="1"/>
          </p:nvPr>
        </p:nvSpPr>
        <p:spPr/>
        <p:txBody>
          <a:bodyPr>
            <a:normAutofit/>
          </a:bodyPr>
          <a:lstStyle/>
          <a:p>
            <a:pPr>
              <a:buNone/>
            </a:pPr>
            <a:r>
              <a:rPr lang="en-AU" sz="2000" b="1" dirty="0" smtClean="0">
                <a:solidFill>
                  <a:srgbClr val="FF0000"/>
                </a:solidFill>
              </a:rPr>
              <a:t>Withdrawal from Superannuation </a:t>
            </a:r>
            <a:r>
              <a:rPr lang="en-AU" sz="2000" b="1" dirty="0" smtClean="0">
                <a:solidFill>
                  <a:srgbClr val="FF0000"/>
                </a:solidFill>
              </a:rPr>
              <a:t>System</a:t>
            </a:r>
            <a:endParaRPr lang="en-AU" sz="2000" b="1" dirty="0" smtClean="0">
              <a:solidFill>
                <a:srgbClr val="FF0000"/>
              </a:solidFill>
            </a:endParaRPr>
          </a:p>
          <a:p>
            <a:r>
              <a:rPr lang="en-AU" sz="2000" dirty="0" smtClean="0"/>
              <a:t>Survivor of Couple – Single member fund has only Adult </a:t>
            </a:r>
            <a:r>
              <a:rPr lang="en-AU" sz="2000" dirty="0" smtClean="0"/>
              <a:t>Children</a:t>
            </a:r>
          </a:p>
          <a:p>
            <a:r>
              <a:rPr lang="en-AU" sz="2000" dirty="0" smtClean="0"/>
              <a:t>Statistics : In most cases : 2</a:t>
            </a:r>
            <a:r>
              <a:rPr lang="en-AU" sz="2000" baseline="30000" dirty="0" smtClean="0"/>
              <a:t>nd</a:t>
            </a:r>
            <a:r>
              <a:rPr lang="en-AU" sz="2000" dirty="0" smtClean="0"/>
              <a:t> dies withi</a:t>
            </a:r>
            <a:r>
              <a:rPr lang="en-AU" sz="2000" dirty="0" smtClean="0"/>
              <a:t>n 5 years of 1st</a:t>
            </a:r>
            <a:endParaRPr lang="en-AU" sz="2000" dirty="0" smtClean="0"/>
          </a:p>
          <a:p>
            <a:r>
              <a:rPr lang="en-AU" sz="2000" dirty="0" smtClean="0"/>
              <a:t>Lumpy Assets in the fund – High Taxable component</a:t>
            </a:r>
          </a:p>
          <a:p>
            <a:endParaRPr lang="en-AU" sz="2000" dirty="0" smtClean="0"/>
          </a:p>
          <a:p>
            <a:pPr>
              <a:buNone/>
            </a:pPr>
            <a:r>
              <a:rPr lang="en-AU" sz="2000" b="1" dirty="0" smtClean="0">
                <a:solidFill>
                  <a:srgbClr val="FF0000"/>
                </a:solidFill>
              </a:rPr>
              <a:t>Income outside of Super can also be tax free </a:t>
            </a:r>
            <a:r>
              <a:rPr lang="en-AU" sz="2000" dirty="0" smtClean="0"/>
              <a:t>– Say up to $40K per year</a:t>
            </a:r>
          </a:p>
          <a:p>
            <a:pPr lvl="1"/>
            <a:r>
              <a:rPr lang="en-AU" sz="2000" dirty="0" smtClean="0"/>
              <a:t>Discretionary Trust also offers asset protection</a:t>
            </a:r>
          </a:p>
          <a:p>
            <a:pPr lvl="1"/>
            <a:r>
              <a:rPr lang="en-AU" sz="2000" dirty="0" smtClean="0"/>
              <a:t>Insurance Bond – Tax Free after 10 Years</a:t>
            </a:r>
          </a:p>
          <a:p>
            <a:pPr lvl="1"/>
            <a:r>
              <a:rPr lang="en-AU" sz="2000" b="1" dirty="0" smtClean="0">
                <a:solidFill>
                  <a:srgbClr val="FF0000"/>
                </a:solidFill>
              </a:rPr>
              <a:t>Just spend the money</a:t>
            </a:r>
            <a:endParaRPr lang="en-AU" sz="20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Key </a:t>
            </a:r>
            <a:r>
              <a:rPr lang="en-AU" sz="2800" dirty="0" smtClean="0"/>
              <a:t>issues, actions and </a:t>
            </a:r>
            <a:r>
              <a:rPr lang="en-AU" sz="2800" dirty="0" smtClean="0"/>
              <a:t>strategies for Auditors</a:t>
            </a:r>
            <a:endParaRPr lang="en-AU" sz="2800" dirty="0"/>
          </a:p>
        </p:txBody>
      </p:sp>
      <p:sp>
        <p:nvSpPr>
          <p:cNvPr id="3" name="Content Placeholder 2"/>
          <p:cNvSpPr>
            <a:spLocks noGrp="1"/>
          </p:cNvSpPr>
          <p:nvPr>
            <p:ph idx="1"/>
          </p:nvPr>
        </p:nvSpPr>
        <p:spPr/>
        <p:txBody>
          <a:bodyPr>
            <a:normAutofit/>
          </a:bodyPr>
          <a:lstStyle/>
          <a:p>
            <a:pPr>
              <a:buNone/>
            </a:pPr>
            <a:r>
              <a:rPr lang="en-AU" sz="2000" b="1" dirty="0" smtClean="0"/>
              <a:t>Reversionary Pensions Vs BDBN</a:t>
            </a:r>
          </a:p>
          <a:p>
            <a:r>
              <a:rPr lang="en-AU" sz="2000" dirty="0" smtClean="0"/>
              <a:t>Reversionary Pensions controls only the Retirement Phase</a:t>
            </a:r>
          </a:p>
          <a:p>
            <a:r>
              <a:rPr lang="en-AU" sz="2000" dirty="0" smtClean="0"/>
              <a:t>BDBN controls the Accumulation Account</a:t>
            </a:r>
          </a:p>
          <a:p>
            <a:r>
              <a:rPr lang="en-AU" sz="2000" dirty="0" smtClean="0"/>
              <a:t>Reversionary Pensions AND BDBN – </a:t>
            </a:r>
            <a:r>
              <a:rPr lang="en-AU" sz="2000" b="1" dirty="0" smtClean="0">
                <a:solidFill>
                  <a:srgbClr val="FF0000"/>
                </a:solidFill>
              </a:rPr>
              <a:t>Both Required</a:t>
            </a:r>
            <a:endParaRPr lang="en-AU" sz="2000" b="1" dirty="0">
              <a:solidFill>
                <a:srgbClr val="FF0000"/>
              </a:solidFill>
            </a:endParaRPr>
          </a:p>
        </p:txBody>
      </p:sp>
      <p:pic>
        <p:nvPicPr>
          <p:cNvPr id="4" name="Picture 3" descr="GettyImages-116379055.jpg"/>
          <p:cNvPicPr>
            <a:picLocks noChangeAspect="1"/>
          </p:cNvPicPr>
          <p:nvPr/>
        </p:nvPicPr>
        <p:blipFill>
          <a:blip r:embed="rId2" cstate="print"/>
          <a:stretch>
            <a:fillRect/>
          </a:stretch>
        </p:blipFill>
        <p:spPr>
          <a:xfrm>
            <a:off x="0" y="3717032"/>
            <a:ext cx="9144000" cy="314096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Mental Capacity</a:t>
            </a:r>
            <a:endParaRPr lang="en-AU" sz="2800" dirty="0"/>
          </a:p>
        </p:txBody>
      </p:sp>
      <p:sp>
        <p:nvSpPr>
          <p:cNvPr id="3" name="Content Placeholder 2"/>
          <p:cNvSpPr>
            <a:spLocks noGrp="1"/>
          </p:cNvSpPr>
          <p:nvPr>
            <p:ph idx="1"/>
          </p:nvPr>
        </p:nvSpPr>
        <p:spPr/>
        <p:txBody>
          <a:bodyPr>
            <a:normAutofit/>
          </a:bodyPr>
          <a:lstStyle/>
          <a:p>
            <a:pPr>
              <a:buNone/>
            </a:pPr>
            <a:r>
              <a:rPr lang="en-AU" sz="2000" b="1" dirty="0" smtClean="0">
                <a:solidFill>
                  <a:srgbClr val="FF0000"/>
                </a:solidFill>
              </a:rPr>
              <a:t>Can make decisions only if Mentally capable </a:t>
            </a:r>
            <a:r>
              <a:rPr lang="en-AU" sz="2000" dirty="0" smtClean="0"/>
              <a:t>= Financial Power of Attorney</a:t>
            </a:r>
          </a:p>
          <a:p>
            <a:r>
              <a:rPr lang="en-AU" sz="2000" dirty="0" smtClean="0"/>
              <a:t>If Mental Capacity is Lost</a:t>
            </a:r>
          </a:p>
          <a:p>
            <a:pPr lvl="1"/>
            <a:r>
              <a:rPr lang="en-AU" sz="2000" dirty="0" smtClean="0"/>
              <a:t>Application in the guardianship tribunal</a:t>
            </a:r>
          </a:p>
          <a:p>
            <a:pPr lvl="1"/>
            <a:r>
              <a:rPr lang="en-AU" sz="2000" dirty="0" smtClean="0"/>
              <a:t>Legal Costs</a:t>
            </a:r>
          </a:p>
          <a:p>
            <a:endParaRPr lang="en-AU" sz="2000" b="1" dirty="0" smtClean="0">
              <a:solidFill>
                <a:srgbClr val="FF0000"/>
              </a:solidFill>
            </a:endParaRPr>
          </a:p>
          <a:p>
            <a:r>
              <a:rPr lang="en-AU" sz="2000" b="1" dirty="0" smtClean="0">
                <a:solidFill>
                  <a:srgbClr val="FF0000"/>
                </a:solidFill>
              </a:rPr>
              <a:t>Some </a:t>
            </a:r>
            <a:r>
              <a:rPr lang="en-AU" sz="2000" b="1" dirty="0" smtClean="0">
                <a:solidFill>
                  <a:srgbClr val="FF0000"/>
                </a:solidFill>
              </a:rPr>
              <a:t>Hard Wire clauses in the SMSF deed </a:t>
            </a:r>
            <a:r>
              <a:rPr lang="en-AU" sz="2000" dirty="0" smtClean="0"/>
              <a:t>for early withdrawal</a:t>
            </a:r>
          </a:p>
          <a:p>
            <a:pPr lvl="1"/>
            <a:r>
              <a:rPr lang="en-AU" sz="2000" dirty="0" smtClean="0"/>
              <a:t>Terminal illness </a:t>
            </a:r>
          </a:p>
          <a:p>
            <a:pPr lvl="1"/>
            <a:r>
              <a:rPr lang="en-AU" sz="2000" dirty="0" smtClean="0"/>
              <a:t>Entering nursing Home </a:t>
            </a:r>
          </a:p>
          <a:p>
            <a:pPr lvl="1"/>
            <a:r>
              <a:rPr lang="en-AU" sz="2000" dirty="0" smtClean="0"/>
              <a:t>Doctors decision based on Mental Health</a:t>
            </a:r>
            <a:endParaRPr lang="en-A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828040"/>
          </a:xfrm>
        </p:spPr>
        <p:txBody>
          <a:bodyPr/>
          <a:lstStyle/>
          <a:p>
            <a:pPr algn="l"/>
            <a:r>
              <a:rPr lang="en-AU" sz="2800" b="1" dirty="0" smtClean="0"/>
              <a:t>Advisor Strategy </a:t>
            </a:r>
            <a:r>
              <a:rPr lang="en-AU" sz="2800" b="1" dirty="0" smtClean="0"/>
              <a:t>Consideration</a:t>
            </a:r>
            <a:r>
              <a:rPr lang="en-AU" dirty="0" smtClean="0"/>
              <a:t>	</a:t>
            </a:r>
            <a:endParaRPr lang="en-AU" dirty="0"/>
          </a:p>
        </p:txBody>
      </p:sp>
      <p:sp>
        <p:nvSpPr>
          <p:cNvPr id="3" name="Content Placeholder 2"/>
          <p:cNvSpPr>
            <a:spLocks noGrp="1"/>
          </p:cNvSpPr>
          <p:nvPr>
            <p:ph idx="1"/>
          </p:nvPr>
        </p:nvSpPr>
        <p:spPr>
          <a:xfrm>
            <a:off x="914400" y="1600201"/>
            <a:ext cx="7132320" cy="4127627"/>
          </a:xfrm>
        </p:spPr>
        <p:txBody>
          <a:bodyPr>
            <a:normAutofit lnSpcReduction="10000"/>
          </a:bodyPr>
          <a:lstStyle/>
          <a:p>
            <a:pPr marL="502920" indent="-457200">
              <a:spcAft>
                <a:spcPts val="1200"/>
              </a:spcAft>
              <a:buFont typeface="+mj-lt"/>
              <a:buAutoNum type="arabicPeriod"/>
            </a:pPr>
            <a:r>
              <a:rPr lang="en-AU" sz="1700" b="1" dirty="0" smtClean="0">
                <a:solidFill>
                  <a:srgbClr val="FF0000"/>
                </a:solidFill>
              </a:rPr>
              <a:t>What does the client want ? </a:t>
            </a:r>
            <a:r>
              <a:rPr lang="en-AU" sz="1700" dirty="0" smtClean="0"/>
              <a:t>– no two clients are the same</a:t>
            </a:r>
          </a:p>
          <a:p>
            <a:pPr marL="502920" indent="-457200">
              <a:spcAft>
                <a:spcPts val="1200"/>
              </a:spcAft>
              <a:buFont typeface="+mj-lt"/>
              <a:buAutoNum type="arabicPeriod"/>
            </a:pPr>
            <a:r>
              <a:rPr lang="en-AU" sz="1700" dirty="0" smtClean="0"/>
              <a:t>What are the </a:t>
            </a:r>
            <a:r>
              <a:rPr lang="en-AU" sz="1700" b="1" dirty="0" smtClean="0">
                <a:solidFill>
                  <a:srgbClr val="FF0000"/>
                </a:solidFill>
              </a:rPr>
              <a:t>taxable / tax free components </a:t>
            </a:r>
            <a:r>
              <a:rPr lang="en-AU" sz="1700" dirty="0" smtClean="0"/>
              <a:t>of each pension?</a:t>
            </a:r>
          </a:p>
          <a:p>
            <a:pPr marL="502920" indent="-457200">
              <a:spcAft>
                <a:spcPts val="1200"/>
              </a:spcAft>
              <a:buFont typeface="+mj-lt"/>
              <a:buAutoNum type="arabicPeriod"/>
            </a:pPr>
            <a:r>
              <a:rPr lang="en-AU" sz="1700" b="1" dirty="0" smtClean="0">
                <a:solidFill>
                  <a:srgbClr val="FF0000"/>
                </a:solidFill>
              </a:rPr>
              <a:t>Are there any Dependents </a:t>
            </a:r>
            <a:r>
              <a:rPr lang="en-AU" sz="1700" dirty="0" smtClean="0"/>
              <a:t>who can </a:t>
            </a:r>
            <a:r>
              <a:rPr lang="en-AU" sz="1700" dirty="0" smtClean="0"/>
              <a:t>receive </a:t>
            </a:r>
            <a:r>
              <a:rPr lang="en-AU" sz="1700" dirty="0" smtClean="0"/>
              <a:t>reversionary beneficiaries?</a:t>
            </a:r>
          </a:p>
          <a:p>
            <a:pPr marL="502920" indent="-457200">
              <a:spcAft>
                <a:spcPts val="1200"/>
              </a:spcAft>
              <a:buFont typeface="+mj-lt"/>
              <a:buAutoNum type="arabicPeriod"/>
            </a:pPr>
            <a:r>
              <a:rPr lang="en-AU" sz="1700" dirty="0" smtClean="0"/>
              <a:t>Can they </a:t>
            </a:r>
            <a:r>
              <a:rPr lang="en-AU" sz="1700" b="1" dirty="0" smtClean="0">
                <a:solidFill>
                  <a:srgbClr val="FF0000"/>
                </a:solidFill>
              </a:rPr>
              <a:t>re-contribute </a:t>
            </a:r>
            <a:r>
              <a:rPr lang="en-AU" sz="1700" dirty="0" smtClean="0"/>
              <a:t> </a:t>
            </a:r>
            <a:r>
              <a:rPr lang="en-AU" sz="1700" dirty="0" smtClean="0"/>
              <a:t>– Has bring forward rule been triggered in the previous two years?</a:t>
            </a:r>
          </a:p>
          <a:p>
            <a:pPr marL="502920" indent="-457200">
              <a:spcAft>
                <a:spcPts val="1200"/>
              </a:spcAft>
              <a:buFont typeface="+mj-lt"/>
              <a:buAutoNum type="arabicPeriod"/>
            </a:pPr>
            <a:r>
              <a:rPr lang="en-AU" sz="1700" dirty="0" smtClean="0"/>
              <a:t>After first one’s death – </a:t>
            </a:r>
            <a:r>
              <a:rPr lang="en-AU" sz="1700" b="1" dirty="0" smtClean="0">
                <a:solidFill>
                  <a:srgbClr val="FF0000"/>
                </a:solidFill>
              </a:rPr>
              <a:t>does the survivor wants to retain money in super</a:t>
            </a:r>
            <a:r>
              <a:rPr lang="en-AU" sz="1700" dirty="0" smtClean="0"/>
              <a:t> or withdraw?</a:t>
            </a:r>
          </a:p>
          <a:p>
            <a:pPr marL="502920" indent="-457200">
              <a:spcAft>
                <a:spcPts val="1200"/>
              </a:spcAft>
              <a:buFont typeface="+mj-lt"/>
              <a:buAutoNum type="arabicPeriod"/>
            </a:pPr>
            <a:r>
              <a:rPr lang="en-AU" sz="1700" dirty="0" smtClean="0"/>
              <a:t>Does the </a:t>
            </a:r>
            <a:r>
              <a:rPr lang="en-AU" sz="1700" b="1" dirty="0" smtClean="0">
                <a:solidFill>
                  <a:srgbClr val="FF0000"/>
                </a:solidFill>
              </a:rPr>
              <a:t>fund own Properties </a:t>
            </a:r>
            <a:r>
              <a:rPr lang="en-AU" sz="1700" dirty="0" smtClean="0"/>
              <a:t>in the fund (Lumpy Assets)?</a:t>
            </a:r>
          </a:p>
          <a:p>
            <a:pPr marL="502920" indent="-457200">
              <a:spcAft>
                <a:spcPts val="1200"/>
              </a:spcAft>
              <a:buFont typeface="+mj-lt"/>
              <a:buAutoNum type="arabicPeriod"/>
            </a:pPr>
            <a:r>
              <a:rPr lang="en-AU" sz="1700" b="1" dirty="0" smtClean="0">
                <a:solidFill>
                  <a:srgbClr val="FF0000"/>
                </a:solidFill>
              </a:rPr>
              <a:t>Are there Loans (LRBA’s) in the fund </a:t>
            </a:r>
            <a:r>
              <a:rPr lang="en-AU" sz="1700" dirty="0" smtClean="0"/>
              <a:t>which may have to be paid out?</a:t>
            </a:r>
          </a:p>
          <a:p>
            <a:pPr marL="502920" indent="-457200">
              <a:spcAft>
                <a:spcPts val="1200"/>
              </a:spcAft>
              <a:buFont typeface="+mj-lt"/>
              <a:buAutoNum type="arabicPeriod"/>
            </a:pPr>
            <a:r>
              <a:rPr lang="en-AU" sz="1700" dirty="0" smtClean="0"/>
              <a:t>Has the </a:t>
            </a:r>
            <a:r>
              <a:rPr lang="en-AU" sz="1700" b="1" dirty="0" smtClean="0">
                <a:solidFill>
                  <a:srgbClr val="FF0000"/>
                </a:solidFill>
              </a:rPr>
              <a:t>fund invested in Private companies or Pre- 99 Trusts? </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ust Sign.png"/>
          <p:cNvPicPr>
            <a:picLocks noGrp="1" noChangeAspect="1"/>
          </p:cNvPicPr>
          <p:nvPr>
            <p:ph idx="1"/>
          </p:nvPr>
        </p:nvPicPr>
        <p:blipFill>
          <a:blip r:embed="rId2" cstate="print"/>
          <a:stretch>
            <a:fillRect/>
          </a:stretch>
        </p:blipFill>
        <p:spPr>
          <a:xfrm>
            <a:off x="5724128" y="836712"/>
            <a:ext cx="1688134" cy="580780"/>
          </a:xfrm>
        </p:spPr>
      </p:pic>
      <p:pic>
        <p:nvPicPr>
          <p:cNvPr id="25" name="Picture 24" descr="smsf school.JPG"/>
          <p:cNvPicPr>
            <a:picLocks noChangeAspect="1"/>
          </p:cNvPicPr>
          <p:nvPr/>
        </p:nvPicPr>
        <p:blipFill>
          <a:blip r:embed="rId3" cstate="print"/>
          <a:stretch>
            <a:fillRect/>
          </a:stretch>
        </p:blipFill>
        <p:spPr>
          <a:xfrm>
            <a:off x="2987824" y="5013176"/>
            <a:ext cx="2691986" cy="648071"/>
          </a:xfrm>
          <a:prstGeom prst="rect">
            <a:avLst/>
          </a:prstGeom>
        </p:spPr>
      </p:pic>
      <p:pic>
        <p:nvPicPr>
          <p:cNvPr id="26" name="Picture 25" descr="Logo online smsf audit gif file.gif"/>
          <p:cNvPicPr>
            <a:picLocks noChangeAspect="1"/>
          </p:cNvPicPr>
          <p:nvPr/>
        </p:nvPicPr>
        <p:blipFill>
          <a:blip r:embed="rId4" cstate="print"/>
          <a:stretch>
            <a:fillRect/>
          </a:stretch>
        </p:blipFill>
        <p:spPr>
          <a:xfrm>
            <a:off x="611560" y="692696"/>
            <a:ext cx="3067050" cy="723900"/>
          </a:xfrm>
          <a:prstGeom prst="rect">
            <a:avLst/>
          </a:prstGeom>
        </p:spPr>
      </p:pic>
      <p:sp>
        <p:nvSpPr>
          <p:cNvPr id="27" name="TextBox 26"/>
          <p:cNvSpPr txBox="1"/>
          <p:nvPr/>
        </p:nvSpPr>
        <p:spPr>
          <a:xfrm>
            <a:off x="2483768" y="1412776"/>
            <a:ext cx="3330271" cy="646331"/>
          </a:xfrm>
          <a:prstGeom prst="rect">
            <a:avLst/>
          </a:prstGeom>
          <a:noFill/>
        </p:spPr>
        <p:txBody>
          <a:bodyPr wrap="none" rtlCol="0">
            <a:spAutoFit/>
          </a:bodyPr>
          <a:lstStyle/>
          <a:p>
            <a:r>
              <a:rPr lang="en-AU" sz="3600" b="1" dirty="0" smtClean="0"/>
              <a:t>Announcements</a:t>
            </a:r>
          </a:p>
        </p:txBody>
      </p:sp>
      <p:sp>
        <p:nvSpPr>
          <p:cNvPr id="28" name="TextBox 27"/>
          <p:cNvSpPr txBox="1"/>
          <p:nvPr/>
        </p:nvSpPr>
        <p:spPr>
          <a:xfrm>
            <a:off x="467544" y="2348880"/>
            <a:ext cx="3591112" cy="2339102"/>
          </a:xfrm>
          <a:prstGeom prst="rect">
            <a:avLst/>
          </a:prstGeom>
          <a:noFill/>
          <a:ln>
            <a:solidFill>
              <a:schemeClr val="accent1"/>
            </a:solidFill>
          </a:ln>
        </p:spPr>
        <p:txBody>
          <a:bodyPr wrap="none" rtlCol="0">
            <a:spAutoFit/>
          </a:bodyPr>
          <a:lstStyle/>
          <a:p>
            <a:pPr algn="ctr"/>
            <a:r>
              <a:rPr lang="en-AU" sz="2000" b="1" dirty="0" smtClean="0"/>
              <a:t>Price Increase from 1</a:t>
            </a:r>
            <a:r>
              <a:rPr lang="en-AU" sz="2000" b="1" baseline="30000" dirty="0" smtClean="0"/>
              <a:t>st</a:t>
            </a:r>
            <a:r>
              <a:rPr lang="en-AU" sz="2000" b="1" dirty="0" smtClean="0"/>
              <a:t> July 2021</a:t>
            </a:r>
          </a:p>
          <a:p>
            <a:endParaRPr lang="en-AU" dirty="0" smtClean="0"/>
          </a:p>
          <a:p>
            <a:r>
              <a:rPr lang="en-AU" dirty="0" smtClean="0"/>
              <a:t>1 or 5 	 From $17 to $25</a:t>
            </a:r>
          </a:p>
          <a:p>
            <a:r>
              <a:rPr lang="en-AU" dirty="0" smtClean="0"/>
              <a:t>10 -  25 		$4</a:t>
            </a:r>
          </a:p>
          <a:p>
            <a:r>
              <a:rPr lang="en-AU" dirty="0" smtClean="0"/>
              <a:t>50 – 300 		$3</a:t>
            </a:r>
          </a:p>
          <a:p>
            <a:r>
              <a:rPr lang="en-AU" dirty="0" smtClean="0"/>
              <a:t>500 – 2000	$2</a:t>
            </a:r>
          </a:p>
          <a:p>
            <a:r>
              <a:rPr lang="en-AU" dirty="0" smtClean="0"/>
              <a:t>4,000		No Change</a:t>
            </a:r>
          </a:p>
          <a:p>
            <a:endParaRPr lang="en-AU" dirty="0"/>
          </a:p>
        </p:txBody>
      </p:sp>
      <p:sp>
        <p:nvSpPr>
          <p:cNvPr id="29" name="TextBox 28"/>
          <p:cNvSpPr txBox="1"/>
          <p:nvPr/>
        </p:nvSpPr>
        <p:spPr>
          <a:xfrm>
            <a:off x="4283968" y="2276872"/>
            <a:ext cx="4376519" cy="1785104"/>
          </a:xfrm>
          <a:prstGeom prst="rect">
            <a:avLst/>
          </a:prstGeom>
          <a:noFill/>
          <a:ln>
            <a:solidFill>
              <a:schemeClr val="accent1"/>
            </a:solidFill>
          </a:ln>
        </p:spPr>
        <p:txBody>
          <a:bodyPr wrap="none" rtlCol="0">
            <a:spAutoFit/>
          </a:bodyPr>
          <a:lstStyle/>
          <a:p>
            <a:pPr algn="ctr"/>
            <a:r>
              <a:rPr lang="en-AU" sz="2000" b="1" dirty="0" smtClean="0"/>
              <a:t>Justsign.com.au for Free</a:t>
            </a:r>
          </a:p>
          <a:p>
            <a:endParaRPr lang="en-AU" dirty="0" smtClean="0"/>
          </a:p>
          <a:p>
            <a:r>
              <a:rPr lang="en-AU" dirty="0" smtClean="0"/>
              <a:t>100 – 150        Funds Single Plan Valued $770</a:t>
            </a:r>
          </a:p>
          <a:p>
            <a:r>
              <a:rPr lang="en-AU" dirty="0" smtClean="0"/>
              <a:t>200 – 300         Funds Small Plan Valued $880</a:t>
            </a:r>
          </a:p>
          <a:p>
            <a:r>
              <a:rPr lang="en-AU" dirty="0" smtClean="0"/>
              <a:t>300 + Funds     Enterprise Plan Valued $990</a:t>
            </a:r>
          </a:p>
          <a:p>
            <a:endParaRPr lang="en-AU" dirty="0" smtClean="0"/>
          </a:p>
        </p:txBody>
      </p:sp>
      <p:sp>
        <p:nvSpPr>
          <p:cNvPr id="30" name="TextBox 29"/>
          <p:cNvSpPr txBox="1"/>
          <p:nvPr/>
        </p:nvSpPr>
        <p:spPr>
          <a:xfrm>
            <a:off x="2699792" y="5661248"/>
            <a:ext cx="3166508" cy="369332"/>
          </a:xfrm>
          <a:prstGeom prst="rect">
            <a:avLst/>
          </a:prstGeom>
          <a:noFill/>
        </p:spPr>
        <p:txBody>
          <a:bodyPr wrap="none" rtlCol="0">
            <a:spAutoFit/>
          </a:bodyPr>
          <a:lstStyle/>
          <a:p>
            <a:r>
              <a:rPr lang="en-AU" b="1" dirty="0" smtClean="0"/>
              <a:t>Commencing from 1</a:t>
            </a:r>
            <a:r>
              <a:rPr lang="en-AU" b="1" baseline="30000" dirty="0" smtClean="0"/>
              <a:t>st</a:t>
            </a:r>
            <a:r>
              <a:rPr lang="en-AU" b="1" dirty="0" smtClean="0"/>
              <a:t> July 2021</a:t>
            </a:r>
            <a:endParaRPr lang="en-AU"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AU" smtClean="0"/>
              <a:t>House Keeping – Questions on this Presentation</a:t>
            </a:r>
          </a:p>
        </p:txBody>
      </p:sp>
      <p:pic>
        <p:nvPicPr>
          <p:cNvPr id="6147" name="Content Placeholder 3" descr="go to webinar 4.jpg"/>
          <p:cNvPicPr>
            <a:picLocks noGrp="1" noChangeAspect="1"/>
          </p:cNvPicPr>
          <p:nvPr>
            <p:ph idx="1"/>
          </p:nvPr>
        </p:nvPicPr>
        <p:blipFill>
          <a:blip r:embed="rId2" cstate="print"/>
          <a:srcRect/>
          <a:stretch>
            <a:fillRect/>
          </a:stretch>
        </p:blipFill>
        <p:spPr>
          <a:xfrm>
            <a:off x="6948488" y="2420938"/>
            <a:ext cx="1598612" cy="4127500"/>
          </a:xfrm>
        </p:spPr>
      </p:pic>
      <p:sp>
        <p:nvSpPr>
          <p:cNvPr id="5" name="TextBox 4"/>
          <p:cNvSpPr txBox="1"/>
          <p:nvPr/>
        </p:nvSpPr>
        <p:spPr>
          <a:xfrm>
            <a:off x="914400" y="2667000"/>
            <a:ext cx="5019675" cy="1477963"/>
          </a:xfrm>
          <a:prstGeom prst="rect">
            <a:avLst/>
          </a:prstGeom>
          <a:noFill/>
        </p:spPr>
        <p:txBody>
          <a:bodyPr wrap="none">
            <a:spAutoFit/>
          </a:bodyPr>
          <a:lstStyle/>
          <a:p>
            <a:pPr>
              <a:defRPr/>
            </a:pPr>
            <a:r>
              <a:rPr lang="en-AU" dirty="0"/>
              <a:t>If you have any Questions on this Presentation </a:t>
            </a:r>
          </a:p>
          <a:p>
            <a:pPr marL="342900" indent="-342900">
              <a:buFont typeface="+mj-lt"/>
              <a:buAutoNum type="arabicPeriod"/>
              <a:defRPr/>
            </a:pPr>
            <a:r>
              <a:rPr lang="en-AU" dirty="0"/>
              <a:t>Type in your questions in the panel</a:t>
            </a:r>
          </a:p>
          <a:p>
            <a:pPr marL="342900" indent="-342900">
              <a:buFont typeface="+mj-lt"/>
              <a:buAutoNum type="arabicPeriod"/>
              <a:defRPr/>
            </a:pPr>
            <a:r>
              <a:rPr lang="en-AU" dirty="0"/>
              <a:t>Speaker will answer all your questions </a:t>
            </a:r>
          </a:p>
          <a:p>
            <a:pPr marL="342900" indent="-342900">
              <a:defRPr/>
            </a:pPr>
            <a:r>
              <a:rPr lang="en-AU" dirty="0"/>
              <a:t>         after the presentation</a:t>
            </a:r>
          </a:p>
          <a:p>
            <a:pPr>
              <a:defRPr/>
            </a:pPr>
            <a:endParaRPr lang="en-AU" dirty="0"/>
          </a:p>
        </p:txBody>
      </p:sp>
      <p:pic>
        <p:nvPicPr>
          <p:cNvPr id="6149" name="Picture 7" descr="Logo online smsf audit.JPG"/>
          <p:cNvPicPr>
            <a:picLocks noChangeAspect="1"/>
          </p:cNvPicPr>
          <p:nvPr/>
        </p:nvPicPr>
        <p:blipFill>
          <a:blip r:embed="rId3" cstate="print"/>
          <a:srcRect/>
          <a:stretch>
            <a:fillRect/>
          </a:stretch>
        </p:blipFill>
        <p:spPr bwMode="auto">
          <a:xfrm>
            <a:off x="6732588" y="0"/>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rmAutofit/>
          </a:bodyPr>
          <a:lstStyle/>
          <a:p>
            <a:pPr algn="l" eaLnBrk="1" hangingPunct="1"/>
            <a:r>
              <a:rPr lang="en-AU" altLang="en-US" sz="2800" b="1" dirty="0" smtClean="0"/>
              <a:t>Disclaimer of Legal &amp; Financial Advice</a:t>
            </a:r>
            <a:br>
              <a:rPr lang="en-AU" altLang="en-US" sz="2800" b="1" dirty="0" smtClean="0"/>
            </a:br>
            <a:r>
              <a:rPr lang="en-AU" altLang="en-US" sz="2800" b="1" dirty="0" smtClean="0"/>
              <a:t>- </a:t>
            </a:r>
            <a:r>
              <a:rPr lang="en-AU" altLang="en-US" sz="2800" b="1" dirty="0" smtClean="0"/>
              <a:t>Educational </a:t>
            </a:r>
            <a:r>
              <a:rPr lang="en-AU" altLang="en-US" sz="2800" b="1" dirty="0" smtClean="0"/>
              <a:t>Purpose Only</a:t>
            </a:r>
          </a:p>
        </p:txBody>
      </p:sp>
      <p:sp>
        <p:nvSpPr>
          <p:cNvPr id="5123" name="Rectangle 3"/>
          <p:cNvSpPr>
            <a:spLocks noGrp="1" noChangeArrowheads="1"/>
          </p:cNvSpPr>
          <p:nvPr>
            <p:ph type="body" idx="1"/>
          </p:nvPr>
        </p:nvSpPr>
        <p:spPr>
          <a:xfrm>
            <a:off x="395536" y="1484784"/>
            <a:ext cx="8054975" cy="4012307"/>
          </a:xfrm>
        </p:spPr>
        <p:txBody>
          <a:bodyPr>
            <a:normAutofit lnSpcReduction="10000"/>
          </a:bodyPr>
          <a:lstStyle/>
          <a:p>
            <a:pPr eaLnBrk="1" hangingPunct="1">
              <a:lnSpc>
                <a:spcPct val="80000"/>
              </a:lnSpc>
              <a:buFont typeface="Wingdings" pitchFamily="2" charset="2"/>
              <a:buNone/>
              <a:defRPr/>
            </a:pPr>
            <a:r>
              <a:rPr lang="en-AU" sz="1600" b="1" dirty="0" smtClean="0">
                <a:latin typeface="+mj-lt"/>
              </a:rPr>
              <a:t>Statement</a:t>
            </a:r>
          </a:p>
          <a:p>
            <a:pPr eaLnBrk="1" hangingPunct="1">
              <a:lnSpc>
                <a:spcPct val="80000"/>
              </a:lnSpc>
              <a:buFont typeface="Wingdings" pitchFamily="2" charset="2"/>
              <a:buNone/>
              <a:defRPr/>
            </a:pPr>
            <a:r>
              <a:rPr lang="en-AU" sz="1600" dirty="0" smtClean="0">
                <a:latin typeface="+mj-lt"/>
              </a:rPr>
              <a:t>This paper represents the opinion of the author (s) and not necessarily those of Deed Dot Com Dot Au Pty Ltd. The contents are for general information only. They are not intended as professional advice - for that you should consult a Accountant or other suitably qualified professional. Deed Dot Com dot Au Pty Ltd expressly disclaims all liability for any loss or damage arising from reliance upon any information in this presentation. </a:t>
            </a:r>
          </a:p>
          <a:p>
            <a:pPr eaLnBrk="1" hangingPunct="1">
              <a:lnSpc>
                <a:spcPct val="80000"/>
              </a:lnSpc>
              <a:buFont typeface="Wingdings" pitchFamily="2" charset="2"/>
              <a:buNone/>
              <a:defRPr/>
            </a:pPr>
            <a:endParaRPr lang="en-AU" sz="1600" b="1" dirty="0" smtClean="0">
              <a:latin typeface="+mj-lt"/>
            </a:endParaRPr>
          </a:p>
          <a:p>
            <a:pPr eaLnBrk="1" hangingPunct="1">
              <a:lnSpc>
                <a:spcPct val="80000"/>
              </a:lnSpc>
              <a:buFont typeface="Wingdings" pitchFamily="2" charset="2"/>
              <a:buNone/>
              <a:defRPr/>
            </a:pPr>
            <a:r>
              <a:rPr lang="en-AU" sz="1600" b="1" dirty="0" smtClean="0">
                <a:latin typeface="+mj-lt"/>
              </a:rPr>
              <a:t>Disclaimer </a:t>
            </a:r>
            <a:endParaRPr lang="en-AU" sz="1600" dirty="0" smtClean="0">
              <a:latin typeface="+mj-lt"/>
            </a:endParaRPr>
          </a:p>
          <a:p>
            <a:pPr eaLnBrk="1" hangingPunct="1">
              <a:lnSpc>
                <a:spcPct val="80000"/>
              </a:lnSpc>
              <a:buFont typeface="Wingdings" pitchFamily="2" charset="2"/>
              <a:buNone/>
              <a:defRPr/>
            </a:pPr>
            <a:r>
              <a:rPr lang="en-AU" sz="1600" dirty="0" smtClean="0">
                <a:latin typeface="+mj-lt"/>
              </a:rPr>
              <a:t>The information contained in this presentation is based on the understanding of the author has of the relevant </a:t>
            </a:r>
            <a:r>
              <a:rPr lang="en-AU" sz="1600" dirty="0" smtClean="0">
                <a:solidFill>
                  <a:srgbClr val="FF0000"/>
                </a:solidFill>
                <a:latin typeface="+mj-lt"/>
              </a:rPr>
              <a:t>Australian laws as </a:t>
            </a:r>
            <a:r>
              <a:rPr lang="en-AU" sz="1600" b="1" dirty="0" smtClean="0">
                <a:solidFill>
                  <a:srgbClr val="FF0000"/>
                </a:solidFill>
                <a:latin typeface="+mj-lt"/>
              </a:rPr>
              <a:t>at </a:t>
            </a:r>
            <a:r>
              <a:rPr lang="en-AU" sz="1600" b="1" dirty="0" smtClean="0">
                <a:solidFill>
                  <a:srgbClr val="FF0000"/>
                </a:solidFill>
                <a:latin typeface="+mj-lt"/>
              </a:rPr>
              <a:t>04</a:t>
            </a:r>
            <a:r>
              <a:rPr lang="en-AU" sz="1600" b="1" baseline="30000" dirty="0" smtClean="0">
                <a:solidFill>
                  <a:srgbClr val="FF0000"/>
                </a:solidFill>
                <a:latin typeface="+mj-lt"/>
              </a:rPr>
              <a:t>th</a:t>
            </a:r>
            <a:r>
              <a:rPr lang="en-AU" sz="1600" b="1" dirty="0" smtClean="0">
                <a:solidFill>
                  <a:srgbClr val="FF0000"/>
                </a:solidFill>
                <a:latin typeface="+mj-lt"/>
              </a:rPr>
              <a:t> May  2021</a:t>
            </a:r>
            <a:r>
              <a:rPr lang="en-AU" sz="1600" b="1" dirty="0" smtClean="0">
                <a:solidFill>
                  <a:srgbClr val="FF0000"/>
                </a:solidFill>
                <a:latin typeface="+mj-lt"/>
              </a:rPr>
              <a:t>. </a:t>
            </a:r>
            <a:r>
              <a:rPr lang="en-AU" sz="1600" dirty="0" smtClean="0">
                <a:latin typeface="+mj-lt"/>
              </a:rPr>
              <a:t>As these laws are subject to change you should refer to ATO’s website or talk to a professional adviser for the most up-to-date information. The information is for adviser use only and is not a substitute for investors seeking advice. While all care has been taken in the preparation of this document (using sources believed to be reliable and accurate), no person, including Deed Dot Com Dot Au Pty Ltd, accepts responsibility for any loss suffered by any person arising from reliance on this information. This update is not financial product advice and does not take into account any individual’s objectives, financial situation or needs. Any examples are for illustrative purposes only and actual risks and benefits will vary depending on each investor’s individual circumstances. You should form your own opinion and take your own legal, taxation and financial advice on the application of the information to your business and your client</a:t>
            </a:r>
            <a:r>
              <a:rPr lang="en-AU" sz="1200" dirty="0" smtClean="0">
                <a:latin typeface="+mj-lt"/>
              </a:rPr>
              <a:t>s. </a:t>
            </a:r>
          </a:p>
        </p:txBody>
      </p:sp>
      <p:pic>
        <p:nvPicPr>
          <p:cNvPr id="7172" name="Picture 7" descr="Logo online smsf audit.JPG"/>
          <p:cNvPicPr>
            <a:picLocks noChangeAspect="1"/>
          </p:cNvPicPr>
          <p:nvPr/>
        </p:nvPicPr>
        <p:blipFill>
          <a:blip r:embed="rId2" cstate="print"/>
          <a:srcRect/>
          <a:stretch>
            <a:fillRect/>
          </a:stretch>
        </p:blipFill>
        <p:spPr bwMode="auto">
          <a:xfrm>
            <a:off x="323528" y="6134100"/>
            <a:ext cx="3067050" cy="723900"/>
          </a:xfrm>
          <a:prstGeom prst="rect">
            <a:avLst/>
          </a:prstGeom>
          <a:noFill/>
          <a:ln w="9525">
            <a:noFill/>
            <a:miter lim="800000"/>
            <a:headEnd/>
            <a:tailEnd/>
          </a:ln>
        </p:spPr>
      </p:pic>
      <p:pic>
        <p:nvPicPr>
          <p:cNvPr id="7173" name="Picture 4" descr="logo -trustdeed.png"/>
          <p:cNvPicPr>
            <a:picLocks noChangeAspect="1"/>
          </p:cNvPicPr>
          <p:nvPr/>
        </p:nvPicPr>
        <p:blipFill>
          <a:blip r:embed="rId3" cstate="print"/>
          <a:srcRect/>
          <a:stretch>
            <a:fillRect/>
          </a:stretch>
        </p:blipFill>
        <p:spPr bwMode="auto">
          <a:xfrm>
            <a:off x="4932363" y="6296025"/>
            <a:ext cx="371475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1143000"/>
          </a:xfrm>
        </p:spPr>
        <p:txBody>
          <a:bodyPr>
            <a:normAutofit/>
          </a:bodyPr>
          <a:lstStyle/>
          <a:p>
            <a:pPr algn="l"/>
            <a:r>
              <a:rPr lang="en-AU" sz="2800" b="1" dirty="0" smtClean="0"/>
              <a:t>AGENDA</a:t>
            </a:r>
            <a:br>
              <a:rPr lang="en-AU" sz="2800" b="1" dirty="0" smtClean="0"/>
            </a:br>
            <a:r>
              <a:rPr lang="en-AU" sz="2800" b="1" dirty="0" smtClean="0"/>
              <a:t>Transfer Balance Cap</a:t>
            </a:r>
            <a:endParaRPr lang="en-AU" sz="2800" b="1" dirty="0"/>
          </a:p>
        </p:txBody>
      </p:sp>
      <p:sp>
        <p:nvSpPr>
          <p:cNvPr id="3" name="Content Placeholder 2"/>
          <p:cNvSpPr>
            <a:spLocks noGrp="1"/>
          </p:cNvSpPr>
          <p:nvPr>
            <p:ph idx="1"/>
          </p:nvPr>
        </p:nvSpPr>
        <p:spPr>
          <a:xfrm>
            <a:off x="1005840" y="1901953"/>
            <a:ext cx="7132320" cy="3508248"/>
          </a:xfrm>
        </p:spPr>
        <p:txBody>
          <a:bodyPr>
            <a:normAutofit/>
          </a:bodyPr>
          <a:lstStyle/>
          <a:p>
            <a:pPr marL="588600" indent="-457200">
              <a:lnSpc>
                <a:spcPct val="120000"/>
              </a:lnSpc>
              <a:spcBef>
                <a:spcPts val="0"/>
              </a:spcBef>
              <a:spcAft>
                <a:spcPts val="600"/>
              </a:spcAft>
              <a:buFont typeface="+mj-lt"/>
              <a:buAutoNum type="arabicPeriod"/>
            </a:pPr>
            <a:r>
              <a:rPr lang="en-AU" sz="2000" dirty="0" smtClean="0"/>
              <a:t>How the transfer balance cap works for death benefits?</a:t>
            </a:r>
          </a:p>
          <a:p>
            <a:pPr marL="588600" indent="-457200">
              <a:lnSpc>
                <a:spcPct val="120000"/>
              </a:lnSpc>
              <a:spcBef>
                <a:spcPts val="0"/>
              </a:spcBef>
              <a:spcAft>
                <a:spcPts val="600"/>
              </a:spcAft>
              <a:buFont typeface="+mj-lt"/>
              <a:buAutoNum type="arabicPeriod"/>
            </a:pPr>
            <a:r>
              <a:rPr lang="en-AU" sz="2000" dirty="0" smtClean="0"/>
              <a:t>Death benefit pensions Vs reversionary pensions </a:t>
            </a:r>
          </a:p>
          <a:p>
            <a:pPr marL="588600" indent="-457200">
              <a:lnSpc>
                <a:spcPct val="120000"/>
              </a:lnSpc>
              <a:spcBef>
                <a:spcPts val="0"/>
              </a:spcBef>
              <a:spcAft>
                <a:spcPts val="600"/>
              </a:spcAft>
              <a:buFont typeface="+mj-lt"/>
              <a:buAutoNum type="arabicPeriod"/>
            </a:pPr>
            <a:r>
              <a:rPr lang="en-AU" sz="2000" dirty="0" smtClean="0"/>
              <a:t> Why should existing pensions be converted into automatically reversionary pensions?</a:t>
            </a:r>
          </a:p>
          <a:p>
            <a:pPr marL="588600" indent="-457200">
              <a:lnSpc>
                <a:spcPct val="120000"/>
              </a:lnSpc>
              <a:spcBef>
                <a:spcPts val="0"/>
              </a:spcBef>
              <a:spcAft>
                <a:spcPts val="600"/>
              </a:spcAft>
              <a:buFont typeface="+mj-lt"/>
              <a:buAutoNum type="arabicPeriod"/>
            </a:pPr>
            <a:r>
              <a:rPr lang="en-AU" sz="2000" dirty="0" smtClean="0"/>
              <a:t>Dealing with the liquidity crunch on the death of the first spouse including in-specie death benefit payments</a:t>
            </a:r>
          </a:p>
          <a:p>
            <a:pPr marL="588600" indent="-457200">
              <a:lnSpc>
                <a:spcPct val="120000"/>
              </a:lnSpc>
              <a:spcBef>
                <a:spcPts val="0"/>
              </a:spcBef>
              <a:spcAft>
                <a:spcPts val="600"/>
              </a:spcAft>
              <a:buFont typeface="+mj-lt"/>
              <a:buAutoNum type="arabicPeriod"/>
            </a:pPr>
            <a:r>
              <a:rPr lang="en-AU" sz="2000" dirty="0" smtClean="0"/>
              <a:t>Implications for estate planning for </a:t>
            </a:r>
            <a:r>
              <a:rPr lang="en-AU" sz="2000" dirty="0" smtClean="0"/>
              <a:t>TRISs</a:t>
            </a:r>
            <a:endParaRPr lang="en-AU" sz="2000" dirty="0" smtClean="0"/>
          </a:p>
        </p:txBody>
      </p:sp>
      <p:pic>
        <p:nvPicPr>
          <p:cNvPr id="4" name="Picture 3" descr="clip_image002.jpg"/>
          <p:cNvPicPr>
            <a:picLocks noChangeAspect="1"/>
          </p:cNvPicPr>
          <p:nvPr/>
        </p:nvPicPr>
        <p:blipFill>
          <a:blip r:embed="rId3" cstate="print"/>
          <a:stretch>
            <a:fillRect/>
          </a:stretch>
        </p:blipFill>
        <p:spPr>
          <a:xfrm>
            <a:off x="6660232" y="1"/>
            <a:ext cx="2483768" cy="2060847"/>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AU" sz="2800" b="1" dirty="0" smtClean="0"/>
              <a:t>Overview </a:t>
            </a:r>
            <a:endParaRPr lang="en-AU" sz="2800" b="1" dirty="0"/>
          </a:p>
        </p:txBody>
      </p:sp>
      <p:sp>
        <p:nvSpPr>
          <p:cNvPr id="3" name="Content Placeholder 2"/>
          <p:cNvSpPr>
            <a:spLocks noGrp="1"/>
          </p:cNvSpPr>
          <p:nvPr>
            <p:ph idx="1"/>
          </p:nvPr>
        </p:nvSpPr>
        <p:spPr>
          <a:xfrm>
            <a:off x="467544" y="1196752"/>
            <a:ext cx="8229600" cy="4525963"/>
          </a:xfrm>
        </p:spPr>
        <p:txBody>
          <a:bodyPr>
            <a:normAutofit/>
          </a:bodyPr>
          <a:lstStyle/>
          <a:p>
            <a:r>
              <a:rPr lang="en-AU" sz="2400" dirty="0" smtClean="0"/>
              <a:t>When </a:t>
            </a:r>
            <a:r>
              <a:rPr lang="en-AU" sz="2400" dirty="0" smtClean="0">
                <a:solidFill>
                  <a:srgbClr val="FF0000"/>
                </a:solidFill>
              </a:rPr>
              <a:t>one in a couple dies </a:t>
            </a:r>
            <a:r>
              <a:rPr lang="en-AU" sz="2400" dirty="0" smtClean="0"/>
              <a:t>– </a:t>
            </a:r>
          </a:p>
          <a:p>
            <a:pPr lvl="1"/>
            <a:r>
              <a:rPr lang="en-AU" sz="2400" dirty="0" smtClean="0"/>
              <a:t>Large amounts of family wealth in </a:t>
            </a:r>
            <a:r>
              <a:rPr lang="en-AU" sz="2400" dirty="0" smtClean="0">
                <a:solidFill>
                  <a:srgbClr val="FF0000"/>
                </a:solidFill>
              </a:rPr>
              <a:t>super will exit the super environment </a:t>
            </a:r>
            <a:r>
              <a:rPr lang="en-AU" sz="2400" dirty="0" smtClean="0"/>
              <a:t>to avoid adult kids paying tax upon death of the 2</a:t>
            </a:r>
            <a:r>
              <a:rPr lang="en-AU" sz="2400" baseline="30000" dirty="0" smtClean="0"/>
              <a:t>nd</a:t>
            </a:r>
            <a:r>
              <a:rPr lang="en-AU" sz="2400" dirty="0" smtClean="0"/>
              <a:t> in a couple</a:t>
            </a:r>
          </a:p>
          <a:p>
            <a:pPr lvl="1"/>
            <a:r>
              <a:rPr lang="en-AU" sz="2400" dirty="0" smtClean="0"/>
              <a:t>Survivor’s </a:t>
            </a:r>
            <a:r>
              <a:rPr lang="en-AU" sz="2400" dirty="0" smtClean="0">
                <a:solidFill>
                  <a:srgbClr val="FF0000"/>
                </a:solidFill>
              </a:rPr>
              <a:t>pension may need to be commuted to accumulation </a:t>
            </a:r>
            <a:r>
              <a:rPr lang="en-AU" sz="2400" dirty="0" smtClean="0"/>
              <a:t>to accept reversionary pension</a:t>
            </a:r>
          </a:p>
          <a:p>
            <a:r>
              <a:rPr lang="en-AU" sz="2400" dirty="0" smtClean="0"/>
              <a:t>Since there is a </a:t>
            </a:r>
            <a:r>
              <a:rPr lang="en-AU" sz="2400" dirty="0" smtClean="0"/>
              <a:t>Transfer balance Cap </a:t>
            </a:r>
            <a:r>
              <a:rPr lang="en-AU" sz="2400" dirty="0" smtClean="0"/>
              <a:t>– “Reversionary pensions and BDBN’s” </a:t>
            </a:r>
            <a:r>
              <a:rPr lang="en-AU" sz="2400" dirty="0" smtClean="0">
                <a:solidFill>
                  <a:srgbClr val="FF0000"/>
                </a:solidFill>
              </a:rPr>
              <a:t>both will be required </a:t>
            </a:r>
          </a:p>
          <a:p>
            <a:pPr fontAlgn="base"/>
            <a:r>
              <a:rPr lang="en-AU" sz="2400" dirty="0" smtClean="0"/>
              <a:t>If you do not have reversionary pension – consider amending the SMSF deed</a:t>
            </a:r>
            <a:r>
              <a:rPr lang="en-AU" sz="2400" dirty="0" smtClean="0">
                <a:solidFill>
                  <a:srgbClr val="FF0000"/>
                </a:solidFill>
              </a:rPr>
              <a:t> </a:t>
            </a:r>
            <a:r>
              <a:rPr lang="en-AU" sz="2400" dirty="0" smtClean="0"/>
              <a:t>so that an existing pension can become a reversionary pension </a:t>
            </a:r>
          </a:p>
          <a:p>
            <a:endParaRPr lang="en-AU" dirty="0"/>
          </a:p>
        </p:txBody>
      </p:sp>
      <p:pic>
        <p:nvPicPr>
          <p:cNvPr id="4" name="Picture 3" descr="160422-SMSF-Doctor.jpg"/>
          <p:cNvPicPr>
            <a:picLocks noChangeAspect="1"/>
          </p:cNvPicPr>
          <p:nvPr/>
        </p:nvPicPr>
        <p:blipFill>
          <a:blip r:embed="rId2" cstate="print"/>
          <a:stretch>
            <a:fillRect/>
          </a:stretch>
        </p:blipFill>
        <p:spPr>
          <a:xfrm>
            <a:off x="7308304" y="5424652"/>
            <a:ext cx="1835696" cy="122379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pPr algn="l"/>
            <a:r>
              <a:rPr lang="en-AU" sz="2800" b="1" dirty="0" smtClean="0"/>
              <a:t>How the transfer balance cap works for death benefits?</a:t>
            </a:r>
            <a:endParaRPr lang="en-AU" sz="2800" b="1" dirty="0"/>
          </a:p>
        </p:txBody>
      </p:sp>
      <p:sp>
        <p:nvSpPr>
          <p:cNvPr id="3" name="Content Placeholder 2"/>
          <p:cNvSpPr>
            <a:spLocks noGrp="1"/>
          </p:cNvSpPr>
          <p:nvPr>
            <p:ph idx="1"/>
          </p:nvPr>
        </p:nvSpPr>
        <p:spPr>
          <a:xfrm>
            <a:off x="395536" y="1340768"/>
            <a:ext cx="8229600" cy="4525963"/>
          </a:xfrm>
        </p:spPr>
        <p:txBody>
          <a:bodyPr>
            <a:normAutofit fontScale="77500" lnSpcReduction="20000"/>
          </a:bodyPr>
          <a:lstStyle/>
          <a:p>
            <a:pPr marL="0" indent="0">
              <a:buNone/>
            </a:pPr>
            <a:r>
              <a:rPr lang="en-AU" sz="2900" b="1" dirty="0" smtClean="0"/>
              <a:t>SISR 6.21 </a:t>
            </a:r>
            <a:r>
              <a:rPr lang="en-AU" sz="2900" dirty="0" smtClean="0"/>
              <a:t>: If you have a superannuation interest when you die, </a:t>
            </a:r>
            <a:r>
              <a:rPr lang="en-AU" sz="2900" b="1" dirty="0" smtClean="0">
                <a:solidFill>
                  <a:srgbClr val="FF0000"/>
                </a:solidFill>
              </a:rPr>
              <a:t>your death creates a compulsory cashing requirement</a:t>
            </a:r>
            <a:r>
              <a:rPr lang="en-AU" sz="2900" dirty="0" smtClean="0"/>
              <a:t> for the superannuation provider - to your beneficiaries or to your legal personal representative </a:t>
            </a:r>
            <a:r>
              <a:rPr lang="en-AU" sz="2900" b="1" dirty="0" smtClean="0">
                <a:solidFill>
                  <a:srgbClr val="FF0000"/>
                </a:solidFill>
              </a:rPr>
              <a:t>as soon as practicable</a:t>
            </a:r>
            <a:r>
              <a:rPr lang="en-AU" sz="2900" dirty="0" smtClean="0"/>
              <a:t>.</a:t>
            </a:r>
          </a:p>
          <a:p>
            <a:r>
              <a:rPr lang="en-AU" sz="2900" dirty="0" smtClean="0"/>
              <a:t>For </a:t>
            </a:r>
            <a:r>
              <a:rPr lang="en-AU" sz="2900" b="1" u="sng" dirty="0" smtClean="0">
                <a:solidFill>
                  <a:srgbClr val="FF0000"/>
                </a:solidFill>
              </a:rPr>
              <a:t>dependant beneficiaries</a:t>
            </a:r>
            <a:r>
              <a:rPr lang="en-AU" sz="2900" dirty="0" smtClean="0"/>
              <a:t>, superannuation death benefits can be cashed: </a:t>
            </a:r>
          </a:p>
          <a:p>
            <a:pPr lvl="2"/>
            <a:r>
              <a:rPr lang="en-AU" sz="2300" dirty="0" smtClean="0"/>
              <a:t>SISR 6.21 (2) (a) as a superannuation </a:t>
            </a:r>
            <a:r>
              <a:rPr lang="en-AU" sz="2300" b="1" dirty="0" smtClean="0">
                <a:solidFill>
                  <a:srgbClr val="FF0000"/>
                </a:solidFill>
              </a:rPr>
              <a:t>lump sum that is paid out</a:t>
            </a:r>
            <a:r>
              <a:rPr lang="en-AU" sz="2300" dirty="0" smtClean="0"/>
              <a:t> of the superannuation system,</a:t>
            </a:r>
          </a:p>
          <a:p>
            <a:pPr lvl="2"/>
            <a:r>
              <a:rPr lang="en-AU" sz="2300" dirty="0" smtClean="0"/>
              <a:t>SISR 6,21 (2) (b) as </a:t>
            </a:r>
            <a:r>
              <a:rPr lang="en-AU" sz="2300" b="1" dirty="0" smtClean="0">
                <a:solidFill>
                  <a:srgbClr val="FF0000"/>
                </a:solidFill>
              </a:rPr>
              <a:t>death benefit income streams</a:t>
            </a:r>
            <a:r>
              <a:rPr lang="en-AU" sz="2300" dirty="0" smtClean="0"/>
              <a:t> that are retained in the superannuation system (from 1 July 2017 such superannuation income streams must also be in the retirement phase), or </a:t>
            </a:r>
          </a:p>
          <a:p>
            <a:pPr lvl="2"/>
            <a:r>
              <a:rPr lang="en-AU" sz="2300" b="1" dirty="0" smtClean="0">
                <a:solidFill>
                  <a:srgbClr val="FF0000"/>
                </a:solidFill>
              </a:rPr>
              <a:t>a combination of the two</a:t>
            </a:r>
            <a:r>
              <a:rPr lang="en-AU" sz="2300" dirty="0" smtClean="0"/>
              <a:t>. </a:t>
            </a:r>
          </a:p>
          <a:p>
            <a:r>
              <a:rPr lang="en-AU" sz="2900" dirty="0" smtClean="0"/>
              <a:t>For  </a:t>
            </a:r>
            <a:r>
              <a:rPr lang="en-AU" sz="2900" b="1" u="sng" dirty="0" smtClean="0">
                <a:solidFill>
                  <a:srgbClr val="FF0000"/>
                </a:solidFill>
              </a:rPr>
              <a:t>non- dependant beneficiaries </a:t>
            </a:r>
            <a:r>
              <a:rPr lang="en-AU" sz="2900" dirty="0" smtClean="0"/>
              <a:t>or your legal personal representative, superannuation death benefits can only be cashed as a </a:t>
            </a:r>
            <a:r>
              <a:rPr lang="en-AU" sz="2900" b="1" dirty="0" smtClean="0">
                <a:solidFill>
                  <a:srgbClr val="FF0000"/>
                </a:solidFill>
              </a:rPr>
              <a:t>superannuation lump sum </a:t>
            </a:r>
            <a:r>
              <a:rPr lang="en-AU" sz="2900" dirty="0" smtClean="0"/>
              <a:t>that is paid out of the superannuation system </a:t>
            </a:r>
          </a:p>
          <a:p>
            <a:endParaRPr lang="en-AU" dirty="0" smtClean="0"/>
          </a:p>
          <a:p>
            <a:pPr>
              <a:buNone/>
            </a:pPr>
            <a:endParaRPr lang="en-AU" dirty="0" smtClean="0"/>
          </a:p>
          <a:p>
            <a:endParaRPr lang="en-AU" dirty="0" smtClean="0"/>
          </a:p>
          <a:p>
            <a:endParaRPr lang="en-AU" dirty="0"/>
          </a:p>
        </p:txBody>
      </p:sp>
      <p:pic>
        <p:nvPicPr>
          <p:cNvPr id="4" name="Picture 3" descr="ATO.jpg"/>
          <p:cNvPicPr>
            <a:picLocks noChangeAspect="1"/>
          </p:cNvPicPr>
          <p:nvPr/>
        </p:nvPicPr>
        <p:blipFill>
          <a:blip r:embed="rId2" cstate="print"/>
          <a:stretch>
            <a:fillRect/>
          </a:stretch>
        </p:blipFill>
        <p:spPr>
          <a:xfrm>
            <a:off x="8028384" y="5902952"/>
            <a:ext cx="1115616" cy="95504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Who is a dependent</a:t>
            </a:r>
            <a:endParaRPr lang="en-AU" sz="2800" b="1" dirty="0"/>
          </a:p>
        </p:txBody>
      </p:sp>
      <p:sp>
        <p:nvSpPr>
          <p:cNvPr id="3" name="Content Placeholder 2"/>
          <p:cNvSpPr>
            <a:spLocks noGrp="1"/>
          </p:cNvSpPr>
          <p:nvPr>
            <p:ph idx="1"/>
          </p:nvPr>
        </p:nvSpPr>
        <p:spPr/>
        <p:txBody>
          <a:bodyPr>
            <a:normAutofit/>
          </a:bodyPr>
          <a:lstStyle/>
          <a:p>
            <a:pPr>
              <a:buNone/>
            </a:pPr>
            <a:r>
              <a:rPr lang="en-AU" sz="2000" dirty="0" smtClean="0"/>
              <a:t>SISR 6.21 (2A) Death benefit income stream, a dependant beneficiary is a dependant of the deceased member, which includes: </a:t>
            </a:r>
          </a:p>
          <a:p>
            <a:pPr lvl="1"/>
            <a:r>
              <a:rPr lang="en-AU" sz="2000" dirty="0" smtClean="0"/>
              <a:t>a spouse </a:t>
            </a:r>
          </a:p>
          <a:p>
            <a:pPr lvl="1"/>
            <a:r>
              <a:rPr lang="en-AU" sz="2000" dirty="0" smtClean="0"/>
              <a:t>a child under 18 years of age </a:t>
            </a:r>
          </a:p>
          <a:p>
            <a:pPr lvl="1"/>
            <a:r>
              <a:rPr lang="en-AU" sz="2000" dirty="0" smtClean="0"/>
              <a:t>a financially dependent child who is under 25 </a:t>
            </a:r>
          </a:p>
          <a:p>
            <a:pPr lvl="1"/>
            <a:r>
              <a:rPr lang="en-AU" sz="2000" dirty="0" smtClean="0"/>
              <a:t>a child who is disabled irrespective of their age, and </a:t>
            </a:r>
          </a:p>
          <a:p>
            <a:pPr lvl="1"/>
            <a:r>
              <a:rPr lang="en-AU" sz="2000" dirty="0" smtClean="0"/>
              <a:t>a person who was in an </a:t>
            </a:r>
            <a:r>
              <a:rPr lang="en-AU" sz="2000" b="1" dirty="0" smtClean="0">
                <a:solidFill>
                  <a:srgbClr val="FF0000"/>
                </a:solidFill>
              </a:rPr>
              <a:t>interdependency relationship </a:t>
            </a:r>
            <a:r>
              <a:rPr lang="en-AU" sz="2000" dirty="0" smtClean="0"/>
              <a:t>with the deceased (Sec 10A of SISA)</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2854</Words>
  <Application>Microsoft Office PowerPoint</Application>
  <PresentationFormat>On-screen Show (4:3)</PresentationFormat>
  <Paragraphs>369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House Keeping - Audio</vt:lpstr>
      <vt:lpstr>House Keeping – Hand Out </vt:lpstr>
      <vt:lpstr>House Keeping – Questions on this Presentation</vt:lpstr>
      <vt:lpstr>Disclaimer of Legal &amp; Financial Advice - Educational Purpose Only</vt:lpstr>
      <vt:lpstr>AGENDA Transfer Balance Cap</vt:lpstr>
      <vt:lpstr>Overview </vt:lpstr>
      <vt:lpstr>How the transfer balance cap works for death benefits?</vt:lpstr>
      <vt:lpstr>Who is a dependent</vt:lpstr>
      <vt:lpstr>How dependent get affected by Balance Transfer Cap  - Section 294 -25(1) of ITAA</vt:lpstr>
      <vt:lpstr>Reversionary Pension Vs Non- Reversionary Pension</vt:lpstr>
      <vt:lpstr>Non- Reversionary Death Benefit Pensions</vt:lpstr>
      <vt:lpstr>Non- Reversionary Death Benefit Pension</vt:lpstr>
      <vt:lpstr> Administrative steps – Paying a Death Benefit </vt:lpstr>
      <vt:lpstr>Death benefit pensions Vs reversionary pensions </vt:lpstr>
      <vt:lpstr>Reversionary Pension and Transfer Balance Cap</vt:lpstr>
      <vt:lpstr>Slide 17</vt:lpstr>
      <vt:lpstr>Slide 18</vt:lpstr>
      <vt:lpstr>Slide 19</vt:lpstr>
      <vt:lpstr>Slide 20</vt:lpstr>
      <vt:lpstr>Slide 21</vt:lpstr>
      <vt:lpstr>Slide 22</vt:lpstr>
      <vt:lpstr>Increase in Transfer Balance Cap to $1.7M from 1st July 2021</vt:lpstr>
      <vt:lpstr>Slide 24</vt:lpstr>
      <vt:lpstr>12 Month delay with TBC Credits </vt:lpstr>
      <vt:lpstr> Why should existing pensions be converted into automatic reversionary pensions?</vt:lpstr>
      <vt:lpstr>Dealing with the liquidity crunch on the death of the first spouse including in-specie death benefit payments</vt:lpstr>
      <vt:lpstr>Implications for estate planning for TRISs</vt:lpstr>
      <vt:lpstr>Key issues, actions and strategies for Auditors  </vt:lpstr>
      <vt:lpstr>Slide 30</vt:lpstr>
      <vt:lpstr>Key issues, actions and strategies for Auditors </vt:lpstr>
      <vt:lpstr>Key issues, actions and strategies for Auditors</vt:lpstr>
      <vt:lpstr>Mental Capacity</vt:lpstr>
      <vt:lpstr>Advisor Strategy Consideration </vt:lpstr>
      <vt:lpstr>Slide 35</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32</cp:revision>
  <dcterms:created xsi:type="dcterms:W3CDTF">2021-04-13T01:54:17Z</dcterms:created>
  <dcterms:modified xsi:type="dcterms:W3CDTF">2021-05-04T03:46:52Z</dcterms:modified>
</cp:coreProperties>
</file>